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4778" r:id="rId1"/>
  </p:sldMasterIdLst>
  <p:notesMasterIdLst>
    <p:notesMasterId r:id="rId37"/>
  </p:notesMasterIdLst>
  <p:handoutMasterIdLst>
    <p:handoutMasterId r:id="rId38"/>
  </p:handoutMasterIdLst>
  <p:sldIdLst>
    <p:sldId id="421" r:id="rId2"/>
    <p:sldId id="375" r:id="rId3"/>
    <p:sldId id="395" r:id="rId4"/>
    <p:sldId id="387" r:id="rId5"/>
    <p:sldId id="413" r:id="rId6"/>
    <p:sldId id="422" r:id="rId7"/>
    <p:sldId id="423" r:id="rId8"/>
    <p:sldId id="349" r:id="rId9"/>
    <p:sldId id="424" r:id="rId10"/>
    <p:sldId id="426" r:id="rId11"/>
    <p:sldId id="425" r:id="rId12"/>
    <p:sldId id="419" r:id="rId13"/>
    <p:sldId id="364" r:id="rId14"/>
    <p:sldId id="363" r:id="rId15"/>
    <p:sldId id="417" r:id="rId16"/>
    <p:sldId id="366" r:id="rId17"/>
    <p:sldId id="389" r:id="rId18"/>
    <p:sldId id="390" r:id="rId19"/>
    <p:sldId id="391" r:id="rId20"/>
    <p:sldId id="392" r:id="rId21"/>
    <p:sldId id="393" r:id="rId22"/>
    <p:sldId id="381" r:id="rId23"/>
    <p:sldId id="385" r:id="rId24"/>
    <p:sldId id="394" r:id="rId25"/>
    <p:sldId id="370" r:id="rId26"/>
    <p:sldId id="410" r:id="rId27"/>
    <p:sldId id="401" r:id="rId28"/>
    <p:sldId id="406" r:id="rId29"/>
    <p:sldId id="420" r:id="rId30"/>
    <p:sldId id="408" r:id="rId31"/>
    <p:sldId id="403" r:id="rId32"/>
    <p:sldId id="409" r:id="rId33"/>
    <p:sldId id="404" r:id="rId34"/>
    <p:sldId id="411" r:id="rId35"/>
    <p:sldId id="412" r:id="rId36"/>
  </p:sldIdLst>
  <p:sldSz cx="9144000" cy="6858000" type="screen4x3"/>
  <p:notesSz cx="7010400" cy="9296400"/>
  <p:custDataLst>
    <p:tags r:id="rId40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ossidomenico1@gmail.com" initials="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495C"/>
    <a:srgbClr val="6AADE6"/>
    <a:srgbClr val="FF7010"/>
    <a:srgbClr val="FF8A0B"/>
    <a:srgbClr val="1FB364"/>
    <a:srgbClr val="466A49"/>
    <a:srgbClr val="0000CC"/>
    <a:srgbClr val="E4681C"/>
    <a:srgbClr val="E667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9" autoAdjust="0"/>
    <p:restoredTop sz="94660" autoAdjust="0"/>
  </p:normalViewPr>
  <p:slideViewPr>
    <p:cSldViewPr>
      <p:cViewPr>
        <p:scale>
          <a:sx n="94" d="100"/>
          <a:sy n="94" d="100"/>
        </p:scale>
        <p:origin x="-912" y="-5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60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3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interSettings" Target="printerSettings/printerSettings1.bin"/><Relationship Id="rId40" Type="http://schemas.openxmlformats.org/officeDocument/2006/relationships/tags" Target="tags/tag1.xml"/><Relationship Id="rId41" Type="http://schemas.openxmlformats.org/officeDocument/2006/relationships/commentAuthors" Target="commentAuthors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imes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0EA7F9F-B9F0-4FF8-8AC7-84FB7A931CEE}" type="datetimeFigureOut">
              <a:rPr lang="en-US" altLang="en-US"/>
              <a:pPr>
                <a:defRPr/>
              </a:pPr>
              <a:t>11/2/16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imes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1013235-1676-4610-8231-DC83D8D980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5386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AD3276B-5228-4E82-B48E-DDE3E31ED733}" type="datetimeFigureOut">
              <a:rPr lang="en-US" altLang="en-US"/>
              <a:pPr>
                <a:defRPr/>
              </a:pPr>
              <a:t>11/2/16</a:t>
            </a:fld>
            <a:endParaRPr lang="en-US" altLang="en-US"/>
          </a:p>
        </p:txBody>
      </p:sp>
      <p:sp>
        <p:nvSpPr>
          <p:cNvPr id="23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6876E59-B837-4F94-8778-C4023C87632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54682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anose="020B0600070205080204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anose="020B0600070205080204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anose="020B0600070205080204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anose="020B0600070205080204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anose="020B0600070205080204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876E59-B837-4F94-8778-C4023C876326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508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156445-186E-42E2-A31E-AC397140CB0C}" type="slidenum">
              <a:rPr lang="en-US" altLang="en-US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2351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 baseline="0">
                <a:ln>
                  <a:noFill/>
                </a:ln>
                <a:solidFill>
                  <a:srgbClr val="03495C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l">
              <a:buNone/>
              <a:defRPr>
                <a:solidFill>
                  <a:schemeClr val="tx1">
                    <a:lumMod val="50000"/>
                  </a:schemeClr>
                </a:solidFill>
                <a:latin typeface="+mj-lt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881F415B-E6BD-49ED-AB43-7DA759110165}" type="datetime1">
              <a:rPr lang="en-US" altLang="en-US" smtClean="0"/>
              <a:pPr>
                <a:defRPr/>
              </a:pPr>
              <a:t>11/2/16</a:t>
            </a:fld>
            <a:endParaRPr lang="en-US" altLang="en-US" dirty="0"/>
          </a:p>
        </p:txBody>
      </p:sp>
      <p:sp>
        <p:nvSpPr>
          <p:cNvPr id="5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F115B36A-44CE-4D2B-9365-DFC57A76D1B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2"/>
            <a:ext cx="2057400" cy="5211763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2"/>
            <a:ext cx="6019800" cy="5211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913203-3028-4231-ABA7-D174217611C6}" type="datetime1">
              <a:rPr lang="en-US" altLang="en-US"/>
              <a:pPr>
                <a:defRPr/>
              </a:pPr>
              <a:t>11/2/16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72F1F652-8B6F-44DF-BAD0-39760EE9DF9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03495C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67126E-6CAF-4A71-B96D-05D7C5A43F83}" type="datetime1">
              <a:rPr lang="en-US" altLang="en-US"/>
              <a:pPr>
                <a:defRPr/>
              </a:pPr>
              <a:t>11/2/16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54CE29F8-3DCC-4FD4-8705-CACBB66DB6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DF058C-809B-47F8-89F3-F75EA24522B5}" type="datetime1">
              <a:rPr lang="en-US" altLang="en-US"/>
              <a:pPr>
                <a:defRPr/>
              </a:pPr>
              <a:t>11/2/16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F1527444-AC35-4A4E-8015-57AE9978638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1859759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0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CE3471-BA36-4562-A5DA-F38375F60A8A}" type="datetime1">
              <a:rPr lang="en-US" altLang="en-US"/>
              <a:pPr>
                <a:defRPr/>
              </a:pPr>
              <a:t>11/2/16</a:t>
            </a:fld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F2F5D765-9079-420A-B1D9-73942B220D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09650B-B388-43A2-87E5-FACB967CC1CA}" type="datetime1">
              <a:rPr lang="en-US" altLang="en-US"/>
              <a:pPr>
                <a:defRPr/>
              </a:pPr>
              <a:t>11/2/16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5BC769D3-F40F-48BF-9687-69406579CD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9D8F90-65F1-4242-82A2-502D2486E5DC}" type="datetime1">
              <a:rPr lang="en-US" altLang="en-US"/>
              <a:pPr>
                <a:defRPr/>
              </a:pPr>
              <a:t>11/2/16</a:t>
            </a:fld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077AC971-EF05-433F-B25F-C324724BB79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1E732B-E034-40B8-97CD-12F0A3798345}" type="datetime1">
              <a:rPr lang="en-US" altLang="en-US"/>
              <a:pPr>
                <a:defRPr/>
              </a:pPr>
              <a:t>11/2/16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C2CD0823-6EE0-4DB4-985F-880C0AD1BE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and Round Single Corner Rectangle 4"/>
          <p:cNvSpPr/>
          <p:nvPr/>
        </p:nvSpPr>
        <p:spPr>
          <a:xfrm rot="420000" flipV="1">
            <a:off x="3165475" y="1108075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420000" flipV="1">
            <a:off x="8004176" y="5359402"/>
            <a:ext cx="155575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 flipV="1">
            <a:off x="4381500" y="6219827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8"/>
            <a:ext cx="2212848" cy="1582621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B2009E-CD57-4654-8C84-A98EADA0F881}" type="datetime1">
              <a:rPr lang="en-US" altLang="en-US"/>
              <a:pPr>
                <a:defRPr/>
              </a:pPr>
              <a:t>11/2/16</a:t>
            </a:fld>
            <a:endParaRPr lang="en-US" altLang="en-US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2"/>
            <a:ext cx="609600" cy="365125"/>
          </a:xfrm>
        </p:spPr>
        <p:txBody>
          <a:bodyPr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4F7AF7E2-9FF3-4900-A460-8334ECE893B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536358-6C23-4C9C-9F03-8BD6D7739FD0}" type="datetime1">
              <a:rPr lang="en-US" altLang="en-US"/>
              <a:pPr>
                <a:defRPr/>
              </a:pPr>
              <a:t>11/2/16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0E6C03F0-8163-431A-8027-48BBBE0C763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938"/>
            <a:ext cx="47625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1028" name="Title Placeholder 8"/>
          <p:cNvSpPr>
            <a:spLocks noGrp="1"/>
          </p:cNvSpPr>
          <p:nvPr>
            <p:ph type="title"/>
          </p:nvPr>
        </p:nvSpPr>
        <p:spPr bwMode="auto">
          <a:xfrm>
            <a:off x="457200" y="7048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9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935165"/>
            <a:ext cx="8229600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2743200" y="6356352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C5B4B3EB-5FA7-424D-8474-09178450DC14}" type="datetime1">
              <a:rPr lang="en-US" altLang="en-US"/>
              <a:pPr>
                <a:defRPr/>
              </a:pPr>
              <a:t>11/2/16</a:t>
            </a:fld>
            <a:endParaRPr lang="en-US" alt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5486400" y="6356352"/>
            <a:ext cx="1828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2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altLang="en-US"/>
              <a:t>Slide  |  </a:t>
            </a:r>
            <a:fld id="{26F6D1FC-0BFF-4972-A6AF-E9E4FEC9248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grpSp>
        <p:nvGrpSpPr>
          <p:cNvPr id="1033" name="Group 1"/>
          <p:cNvGrpSpPr>
            <a:grpSpLocks/>
          </p:cNvGrpSpPr>
          <p:nvPr/>
        </p:nvGrpSpPr>
        <p:grpSpPr bwMode="auto">
          <a:xfrm>
            <a:off x="-19049" y="203200"/>
            <a:ext cx="9180513" cy="647700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pic>
        <p:nvPicPr>
          <p:cNvPr id="1034" name="Picture 13" descr="HS_logo_gray.png"/>
          <p:cNvPicPr>
            <a:picLocks noChangeAspect="1"/>
          </p:cNvPicPr>
          <p:nvPr userDrawn="1"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28601" y="6510338"/>
            <a:ext cx="1389063" cy="22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880" r:id="rId1"/>
    <p:sldLayoutId id="2147484881" r:id="rId2"/>
    <p:sldLayoutId id="2147484882" r:id="rId3"/>
    <p:sldLayoutId id="2147484883" r:id="rId4"/>
    <p:sldLayoutId id="2147484884" r:id="rId5"/>
    <p:sldLayoutId id="2147484885" r:id="rId6"/>
    <p:sldLayoutId id="2147484886" r:id="rId7"/>
    <p:sldLayoutId id="2147484887" r:id="rId8"/>
    <p:sldLayoutId id="2147484888" r:id="rId9"/>
    <p:sldLayoutId id="2147484889" r:id="rId10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800" kern="1200">
          <a:solidFill>
            <a:srgbClr val="03495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800">
          <a:solidFill>
            <a:srgbClr val="03495C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800">
          <a:solidFill>
            <a:srgbClr val="03495C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800">
          <a:solidFill>
            <a:srgbClr val="03495C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800">
          <a:solidFill>
            <a:srgbClr val="03495C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800">
          <a:solidFill>
            <a:srgbClr val="03495C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800">
          <a:solidFill>
            <a:srgbClr val="03495C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800">
          <a:solidFill>
            <a:srgbClr val="03495C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800">
          <a:solidFill>
            <a:srgbClr val="03495C"/>
          </a:solidFill>
          <a:latin typeface="Calibri" pitchFamily="34" charset="0"/>
        </a:defRPr>
      </a:lvl9pPr>
    </p:titleStyle>
    <p:bodyStyle>
      <a:lvl1pPr marL="273050" indent="-2730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95000"/>
        <a:buFont typeface="Wingdings 2" pitchFamily="18" charset="2"/>
        <a:buChar char=""/>
        <a:defRPr sz="2600" kern="1200">
          <a:solidFill>
            <a:srgbClr val="404040"/>
          </a:solidFill>
          <a:latin typeface="+mj-lt"/>
          <a:ea typeface="+mn-ea"/>
          <a:cs typeface="+mn-cs"/>
        </a:defRPr>
      </a:lvl1pPr>
      <a:lvl2pPr marL="639763" indent="-246063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5000"/>
        <a:buFont typeface="Wingdings 2" pitchFamily="18" charset="2"/>
        <a:buChar char=""/>
        <a:defRPr sz="2400" kern="1200">
          <a:solidFill>
            <a:srgbClr val="404040"/>
          </a:solidFill>
          <a:latin typeface="+mj-lt"/>
          <a:ea typeface="+mn-ea"/>
          <a:cs typeface="+mn-cs"/>
        </a:defRPr>
      </a:lvl2pPr>
      <a:lvl3pPr marL="914400" indent="-246063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 2" pitchFamily="18" charset="2"/>
        <a:buChar char=""/>
        <a:defRPr sz="2000" kern="1200">
          <a:solidFill>
            <a:srgbClr val="404040"/>
          </a:solidFill>
          <a:latin typeface="+mj-lt"/>
          <a:ea typeface="+mn-ea"/>
          <a:cs typeface="+mn-cs"/>
        </a:defRPr>
      </a:lvl3pPr>
      <a:lvl4pPr marL="1187450" indent="-2095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 2" pitchFamily="18" charset="2"/>
        <a:buChar char=""/>
        <a:defRPr kern="1200">
          <a:solidFill>
            <a:srgbClr val="404040"/>
          </a:solidFill>
          <a:latin typeface="+mj-lt"/>
          <a:ea typeface="+mn-ea"/>
          <a:cs typeface="+mn-cs"/>
        </a:defRPr>
      </a:lvl4pPr>
      <a:lvl5pPr marL="1462088" indent="-2095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 2" pitchFamily="18" charset="2"/>
        <a:buChar char=""/>
        <a:defRPr sz="1400" kern="1200">
          <a:solidFill>
            <a:srgbClr val="404040"/>
          </a:solidFill>
          <a:latin typeface="+mj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patrickboyd@healthslate.com" TargetMode="External"/><Relationship Id="rId4" Type="http://schemas.openxmlformats.org/officeDocument/2006/relationships/hyperlink" Target="mailto:mike@abcdiabetes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healthslate.com/dpp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  <p:sp>
        <p:nvSpPr>
          <p:cNvPr id="17413" name="AutoShape 2" descr="data:image/jpeg;base64,/9j/4AAQSkZJRgABAQAAAQABAAD/2wCEAAkGBwgHBgkIBwgKCgkLDRYPDQwMDRsUFRAWIB0iIiAdHx8kKDQsJCYxJx8fLT0tMTU3Ojo6Iys/RD84QzQ5OjcBCgoKDQwNGg8PGjclHyU3Nzc3Nzc3Nzc3Nzc3Nzc3Nzc3Nzc3Nzc3Nzc3Nzc3Nzc3Nzc3Nzc3Nzc3Nzc3Nzc3N//AABEIACsAZAMBEQACEQEDEQH/xAAcAAAABwEBAAAAAAAAAAAAAAAAAQMEBQYHAgj/xABFEAABAgQCBAgICgsAAAAAAAABAgMABAUGERIhMUFRFSIyYXGRk9EHE0JDgZKhwRQWRVJTVWJzgoMjJDM0NVRyhKKx4f/EABkBAAIDAQAAAAAAAAAAAAAAAAABAgMEBf/EAC0RAAIBAgYBAgUEAwAAAAAAAAABAgMRBBITITFRQWGhFCJxkfAFUoHRMkJi/9oADAMBAAIRAxEAPwDZKhPytOly9OPJbb3nWeYDbEZzjFXZZSpTqvLBFOqN/HMU02WTgTgFvaz+Ed8YamMfEUdaj+lLmo/4RDqu2ouDO5UCADgVDBCMdyQNKoo+IqPyalgaEdlEWFcfcbzuKmnE7HJiaDCT6NcTU5Pm5B4eKe1v4VxJVeaSeO9TU/eVJRPsMPM+vckqD/6+wXxgldszRx+etXvgv9A0H1L2B8YJXD98o/ruH3wZvoLRfUvYLh+Wx0TdI6UpdUerGHm+gtF9S+6F266pwYSpmZhe5pnxLfpJ04QZg0F5/tiRuKdbWUNTq1zB82y5mbb6SYTqTXkfwtPzHb15F5W+59lWDimJttPLURlA6FDuhxxNSPO5Gf6bQkvlui10W7adVVJbzfB5hWptw8roO2NdOvGexzK+Bq0VmW6LEmLzEYXeFyrqtYfUF/q7Si2wNgSDhj0nDHqjnVrzlc7+EgqNNdvkgVVEBJzKJ+dgdmxPfFema1VXkQ4XShWYLSHNitYQNwHvg02GvBeQcMNY5kol1r+lmyVq6tkSVNlbrx7Bw46BxZiQTzJloeT0IOrDv3C4ef8A5+WHRLCHk9BasewCvTH1iwP7Ud0GT0DVh2KCvzB+VwP6ZZOj2QZH0GrTOF1ltzRMTkzNj5q15EdQ7oeSRJVoLg6FXbKMrjyUsDzDAIx6SYjkZPWhzcUFUbcAHFKE6UMI1DnO+I5GTVSL8iiJ0ZswXm04lY1Y7AIWUM6NjsS4kVCgpM8+nx7DqmVKUeWBgQeoiN9Kd47nBxdFQqfJwzz4/NqBypOKsMCYptc2OpbZFntCwapdLYnC6mWkiogOr0lfQIsjC5mq18vJo9O8EluyyQZtUxNr3rXlHUIsUEZnXk+CaYsS1WBlFHllH7ekxLKiGpNjhNmW15NFk/UgyoM8+zsWfbo+RpPs4eVCzy7OhaVvDVR5Ts4LIM8uwfFO3/qeT7MQWQZ5dnDlnW2sYKo0ofwQZUPUl2RFSsCzltnx0k1LjaW3SiIPIuSyMqz43M2uyz6FJhSqJVHXHfonBin1ozSrU1xudKjh8RL/ACViklx+XcLazydY3Q0lJXCUpwdmTtHqE6mWWJbNlz6QNhwH/Imo2ISqJvcrbiFtOrbdSUuIOVST5JGuB9EFwmaN4PrrepLKEN4OS55bJOrnG4xm1Z0pG2WFhiIK+zNZply0yopGR4NuHWhzQeuNVPEU5+hyq2CrUnuroo90XSxK1B5hyZyKbmXNOJAIIThgdo0RViZt2ys14DDtp5kRjd7MAYJqKcfvIz5qiNzw0ekKpvZOPFqKe0g1J9h8JD9qFRe52VEdpBqz7D4OD/1Ab3Xh/EU9pBq1OwWCh+0YTl8oKSF1I4cy4L1H5LFhaUN2kivzt4y69CVLdOO/XEdGT5J6lOHBEu1qcqLpakmCtR1BtJWrqEWww9jPPGIlaL4O7lrLmZyUMq0rlPTXF/x1n2RqjTZzKuITe5sVr2LSqFSxKLbE26VZ3HnBylYAaBsGgaIuUbGOVVyexGXv4NZG4nHJ6RcElUVaVLy4tun7Sd/ONO/GFKFyVOq47S4MpqtmXPbjynHKe840nz0sC6gjfgNI9IiidK5uo4lLhjeTuVbR8W+2cydeU6R0jXGSeGfg6VPGQa+ZE7LXZLH9o+RzOJiGnOPBZnozHYuKmuDjGTVjtU0nuhXqEdGk/KD4XpK/Ip5/KRBeoGlD8YYqdI8pqnkfdIh3mJ04/jAarRh5mndiiHefQace/c4VVqKQf0FN9LCIM0xaMe/cjDwE/W6a8xKSS1CZQHGg0kodSSAQpO2L6U55kminEUYKk3F7m+ykhKSaMkrKsspGpLSAnCOgjgNt+R0IBBwACAAsIAI6folJqmIqNNk5rH6ZhKj1kQmkNTknsytVrweWmJRx5FHbbWNXinXEDXuCgIg4qxbCpO/Jm1atukypPiJZScDtecP+1RXZGjUlbkrU3JS7Y4qDr2qJ98CSuSVSXYyU02NSYGkPPLsCWkY8mI2QZn2OGpZlXKR7TBZDzPsnrSp0o5ctMC2QR8IR5R3w0ldEJSdmeixGkwBwACAD/9k="/>
          <p:cNvSpPr>
            <a:spLocks noChangeAspect="1" noChangeArrowheads="1"/>
          </p:cNvSpPr>
          <p:nvPr/>
        </p:nvSpPr>
        <p:spPr bwMode="auto">
          <a:xfrm>
            <a:off x="874713" y="-76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7414" name="AutoShape 4" descr="data:image/jpeg;base64,/9j/4AAQSkZJRgABAQAAAQABAAD/2wCEAAkGBwgHBgkIBwgKCgkLDRYPDQwMDRsUFRAWIB0iIiAdHx8kKDQsJCYxJx8fLT0tMTU3Ojo6Iys/RD84QzQ5OjcBCgoKDQwNGg8PGjclHyU3Nzc3Nzc3Nzc3Nzc3Nzc3Nzc3Nzc3Nzc3Nzc3Nzc3Nzc3Nzc3Nzc3Nzc3Nzc3Nzc3N//AABEIAEIAZAMBIgACEQEDEQH/xAAbAAACAgMBAAAAAAAAAAAAAAAABwUGAQIEA//EADwQAAEDAwIDBAcFBgcAAAAAAAECAwQABREGEiExYRNBUYEHFFJxkaGxIiQystEXI0JicpMVJTRDktPw/8QAGgEAAgMBAQAAAAAAAAAAAAAAAAIBAwQFBv/EACsRAAICAQIDBgcBAAAAAAAAAAABAgMRMUEEEyESFDJRUpEVIkJTobHRBf/aAAwDAQACEQMRAD8AeNFYzURe9T2ixp/zCY2hfc2DlR8qlRcnhDRhKbxFZJiil3J9LVjQSGQ4T3ZFRMr0uBR+6x1K9yf1q1cPNmmPBXS2G1RSY/aHqCcrbBt8hZPsJJ+lYcvesncdq0zEB75L6W/ko5p+7Pdl3w6a8UkhzlSRzIrG9HtJ+NJtKNVvfacucZCe8tIcd/Kkj50OJnND71qoIHeEJbTj/msH5UciC+oR8LTHW1Dk3p9ofGs5HjSVVcITQ/fauknHsKbP5d1czmprWyeGpboo/wAqj/1UvKh6it00fc/DHpRSGOvIjJ/d36+eRSfqgV22/wBLDMN1Jdus2S3niiVCRy/qQQR8D7qV1raQjqrx8s0/f+DsoqPsV4h321MXK3OpdjvJylQ7jyIPUGiqigqPpE1TLhrFpsn+qKN8h0c20nkkdTz6DHjwR1wRNl3AsrUt2QtXHjk5phT5cuX6/LgNJdlynlLKlKSNiO7nzI5VSI0x52UXGn1+sNq554pNdONahFRPTVcNXVUq93qW3THo8aKUSby4QOfZipPVN903o9hMWBa2JFwWnKG18kD2lnnjpzPTnXpEvq37QqdMOOwaUp0JGPwjJ+QzSlkQNQXWa7Ndtz6nZRU6VqTtT7gTw4AYxzwKrvly0kjHx85UJRi8Z8iwP6/u0vCENM8eAQUko9wbGE/EKPWpaLG1TJQCu4eppX/BHSlr5IAqtacsN2av0Fc+L2TKXcqClpzwzjhnPMfKmTcWVKk2soQSlEvcsgfhHZr4nzIrE5NnCsm89SpptrUqcIs24zn1lewuFKi3u8Nx4Zzw99SKNO2VpjtlFbiQ8GCcq/Hv2Yx7zUjHYUm1QEOFCT66HMFQ45cUoY68frXIRLY7OE/CWlpVzDnrO9JCsvb0gJznwHSp1Kssyqy21oO7YjJ2LCRvG7Pz/wDfOuW62Vlu3PSFNRg1sBQlDW0g+OfdU727SWXgt5JccTsIQrcM4xnhXLqpXYace3qBISBkcM0uQT6iph3RtMeRFRDbeclpQ2ha+bZ3A5HDv5d3nyq42/TUaPDhuyo6Xg+4ob1jIcwCFADuAJFLeM8ph1p1HEtqCgD0pgWrUCZyoceMXnHUqJbjoTucKiD9lKRzJPHPLhxIp1jcvZadMruGmjdLbbC6mMicVJSVZwS23kZPgcjyopkaK0+u2WdSrq2hVwmPGTJG7dsUQEhOe/CUpBPecmiq2SKx2U3anprExwNdiVN4IOSQSMACqxpANu3d9yRhPbKJA8OOTTU9Juinpy3LrbGS8pQ+8x0/iVj+JPXpSmgQQxPQl2UthrdhatmVJFdSNnMxJHp67u8diyPXH7LrcY3aWm6xon2i6w6lsD+JRbIA8zwpdNauKI7Taobjy07SpxyY4CshODwB7zuPvWrxptRf8JLKPUZqQEjhuVx+PjS/1focqlLm2N2MtLhKlxe0SkpUeewngR0yMchmq+KrcsSRm/1aZW4sgs41OHT2oXbjqa2IkRoLI7fO9hgIUTsUkDOevLxpl3Jt1c+0lCFFCJKlOEckjslgZ8zSYRpy/JdHZ2ualaFcFhsgAjvCuXnViDer1oAk3aKwcYAfdbCvy1h7Ms6HAdM5Poi1W+WhaLbbyh1t2JJLshTjZShON/AKPAnKhyqVu02EEsKflJaSy8l4lXAHGeGTgCqdF0nf7ioBd7mu+KYrDpSegVwTU9a/Q+XVhyVEfXuOVGZJCCPJvJPxFS4Pcnu8lr0OWdrTT8JSiwGXHCBnYN2cdRw+dQd3uOotWNCLAtj7cYqxladm7pxNN2y+jS3W/CillCu/1dgJz0KlZPwxVugWeLAH3ZrarGN+cqI9541GEtyeXCO+RGaa9Cd0nFLt6kiIz3obH2/iRwPl5049K6KsmlmsWyGhLxGFPqGVq8zxqfDfU1sBjvqMg35G1FFFQQFQ930vZLySq4W9pxw/7icpV8Rg1Lk4FeZ3L6CpTa6oaM5QeYvBSHvRlpsKJSucj+VD+fqK8/2dWXkiPIWPafkq+icfWr2GhW4SBT82fmXd74j1v3KZF9HVhbOVwkK6KyofMmp2Dp21wQPVoLDePZbAqUcWGxkhR/pSVfStfWUew7/aV+lK5yerKpWTl4m2bIZSkfZAA6VvtFeXrCc42O/2lfpWUPBS9u1wHqggfGlEPWiiigAooooAKKKKAMK7qBRRQBkUUUUAFFFFABRRRQAUUUUAFFFFABRRRQB//9k="/>
          <p:cNvSpPr>
            <a:spLocks noChangeAspect="1" noChangeArrowheads="1"/>
          </p:cNvSpPr>
          <p:nvPr/>
        </p:nvSpPr>
        <p:spPr bwMode="auto">
          <a:xfrm>
            <a:off x="1027113" y="76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-304800" y="1524002"/>
            <a:ext cx="10286999" cy="1165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MS PGothic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18" charset="0"/>
                <a:ea typeface="MS PGothic" panose="020B0600070205080204" pitchFamily="34" charset="-128"/>
                <a:cs typeface="MS PGothic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18" charset="0"/>
                <a:ea typeface="MS PGothic" panose="020B0600070205080204" pitchFamily="34" charset="-128"/>
                <a:cs typeface="MS PGothic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18" charset="0"/>
                <a:ea typeface="MS PGothic" panose="020B0600070205080204" pitchFamily="34" charset="-128"/>
                <a:cs typeface="MS PGothic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18" charset="0"/>
                <a:ea typeface="MS PGothic" panose="020B0600070205080204" pitchFamily="34" charset="-128"/>
                <a:cs typeface="MS PGothic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pitchFamily="18" charset="0"/>
              </a:defRPr>
            </a:lvl9pPr>
          </a:lstStyle>
          <a:p>
            <a:pPr>
              <a:defRPr/>
            </a:pPr>
            <a:r>
              <a:rPr lang="en-US" sz="2800" kern="0" dirty="0">
                <a:solidFill>
                  <a:srgbClr val="034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HealthSlate Platform for In-Person DPPs</a:t>
            </a:r>
          </a:p>
          <a:p>
            <a:pPr>
              <a:defRPr/>
            </a:pPr>
            <a:endParaRPr lang="en-US" sz="2800" kern="0" dirty="0">
              <a:solidFill>
                <a:srgbClr val="0349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endParaRPr lang="en-US" sz="2800" kern="0" dirty="0">
              <a:solidFill>
                <a:srgbClr val="0349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endParaRPr lang="en-US" sz="900" kern="0" dirty="0">
              <a:solidFill>
                <a:srgbClr val="0349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394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E29F8-3DCC-4FD4-8705-CACBB66DB635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6" r="11335"/>
          <a:stretch/>
        </p:blipFill>
        <p:spPr>
          <a:xfrm>
            <a:off x="1524000" y="-4114800"/>
            <a:ext cx="7010400" cy="1355114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30593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61"/>
          <a:stretch/>
        </p:blipFill>
        <p:spPr>
          <a:xfrm>
            <a:off x="6324600" y="152400"/>
            <a:ext cx="2743200" cy="67818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861"/>
          <a:stretch/>
        </p:blipFill>
        <p:spPr>
          <a:xfrm>
            <a:off x="3438962" y="152400"/>
            <a:ext cx="2733238" cy="63246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E29F8-3DCC-4FD4-8705-CACBB66DB635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50" y="76200"/>
            <a:ext cx="3448050" cy="638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539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24800" y="6127752"/>
            <a:ext cx="762000" cy="365125"/>
          </a:xfrm>
        </p:spPr>
        <p:txBody>
          <a:bodyPr/>
          <a:lstStyle/>
          <a:p>
            <a:fld id="{7D1E8C1A-B392-4EC1-A6D1-C7D062F7B0B9}" type="slidenum">
              <a:rPr lang="en-US" altLang="en-US" smtClean="0"/>
              <a:pPr/>
              <a:t>12</a:t>
            </a:fld>
            <a:endParaRPr lang="en-US" altLang="en-US" sz="1400"/>
          </a:p>
        </p:txBody>
      </p:sp>
      <p:sp>
        <p:nvSpPr>
          <p:cNvPr id="3" name="TextBox 2"/>
          <p:cNvSpPr txBox="1"/>
          <p:nvPr/>
        </p:nvSpPr>
        <p:spPr>
          <a:xfrm>
            <a:off x="304800" y="1143000"/>
            <a:ext cx="6934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No more paper based handouts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Animations are engaging and work for all literacy levels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Lifestyle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Coach can play animations in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Spanish version available in Q1 2017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78" b="96642" l="12784" r="87216">
                        <a14:foregroundMark x1="14773" y1="5784" x2="14773" y2="5784"/>
                      </a14:backgroundRemoval>
                    </a14:imgEffect>
                  </a14:imgLayer>
                </a14:imgProps>
              </a:ext>
            </a:extLst>
          </a:blip>
          <a:srcRect l="13066" t="4429" r="12570" b="3930"/>
          <a:stretch/>
        </p:blipFill>
        <p:spPr>
          <a:xfrm rot="5400000">
            <a:off x="1182990" y="3845042"/>
            <a:ext cx="1829971" cy="3433949"/>
          </a:xfrm>
          <a:prstGeom prst="rect">
            <a:avLst/>
          </a:prstGeom>
        </p:spPr>
      </p:pic>
      <p:pic>
        <p:nvPicPr>
          <p:cNvPr id="8" name="Picture 7" descr="Screen Shot 2016-07-22 at 3.16.03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" t="3817" r="1795" b="2389"/>
          <a:stretch/>
        </p:blipFill>
        <p:spPr>
          <a:xfrm>
            <a:off x="685800" y="4724400"/>
            <a:ext cx="2895600" cy="16371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b="37205"/>
          <a:stretch/>
        </p:blipFill>
        <p:spPr>
          <a:xfrm>
            <a:off x="7481888" y="685802"/>
            <a:ext cx="1585913" cy="1821861"/>
          </a:xfrm>
          <a:prstGeom prst="rect">
            <a:avLst/>
          </a:prstGeom>
          <a:ln>
            <a:solidFill>
              <a:srgbClr val="0D0D0D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78" b="96642" l="12784" r="87216">
                        <a14:foregroundMark x1="14773" y1="5784" x2="14773" y2="5784"/>
                      </a14:backgroundRemoval>
                    </a14:imgEffect>
                  </a14:imgLayer>
                </a14:imgProps>
              </a:ext>
            </a:extLst>
          </a:blip>
          <a:srcRect l="13066" t="4429" r="12570" b="3930"/>
          <a:stretch/>
        </p:blipFill>
        <p:spPr>
          <a:xfrm rot="5400000">
            <a:off x="4688190" y="3845042"/>
            <a:ext cx="1829971" cy="34339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1" y="4724402"/>
            <a:ext cx="2844585" cy="16002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/>
          <a:srcRect l="1016" b="91951"/>
          <a:stretch/>
        </p:blipFill>
        <p:spPr>
          <a:xfrm>
            <a:off x="7467600" y="2667000"/>
            <a:ext cx="1600200" cy="1721092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/>
          <a:srcRect l="-142" b="83595"/>
          <a:stretch/>
        </p:blipFill>
        <p:spPr>
          <a:xfrm>
            <a:off x="7467600" y="4495802"/>
            <a:ext cx="1600200" cy="1773441"/>
          </a:xfrm>
          <a:prstGeom prst="rect">
            <a:avLst/>
          </a:prstGeom>
          <a:ln>
            <a:solidFill>
              <a:srgbClr val="0D0D0D"/>
            </a:solidFill>
          </a:ln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81000" y="838200"/>
            <a:ext cx="8229600" cy="609600"/>
          </a:xfrm>
        </p:spPr>
        <p:txBody>
          <a:bodyPr/>
          <a:lstStyle/>
          <a:p>
            <a:r>
              <a:rPr lang="en-US" dirty="0" smtClean="0"/>
              <a:t>Interactive Prevent T2 Curriculum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291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991600" cy="971550"/>
          </a:xfrm>
        </p:spPr>
        <p:txBody>
          <a:bodyPr/>
          <a:lstStyle/>
          <a:p>
            <a:r>
              <a:rPr lang="en-US" dirty="0" smtClean="0"/>
              <a:t>App-based logging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E29F8-3DCC-4FD4-8705-CACBB66DB635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09600" y="1447800"/>
            <a:ext cx="81534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 2" pitchFamily="18" charset="2"/>
              <a:buChar char=""/>
              <a:defRPr sz="2600" kern="1200">
                <a:solidFill>
                  <a:srgbClr val="404040"/>
                </a:solidFill>
                <a:latin typeface="+mj-lt"/>
                <a:ea typeface="+mn-ea"/>
                <a:cs typeface="+mn-cs"/>
              </a:defRPr>
            </a:lvl1pPr>
            <a:lvl2pPr marL="639763" indent="-2460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rgbClr val="404040"/>
                </a:solidFill>
                <a:latin typeface="+mj-lt"/>
                <a:ea typeface="+mn-ea"/>
                <a:cs typeface="+mn-cs"/>
              </a:defRPr>
            </a:lvl2pPr>
            <a:lvl3pPr marL="914400" indent="-2460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 2" pitchFamily="18" charset="2"/>
              <a:buChar char=""/>
              <a:defRPr sz="2000" kern="1200">
                <a:solidFill>
                  <a:srgbClr val="404040"/>
                </a:solidFill>
                <a:latin typeface="+mj-lt"/>
                <a:ea typeface="+mn-ea"/>
                <a:cs typeface="+mn-cs"/>
              </a:defRPr>
            </a:lvl3pPr>
            <a:lvl4pPr marL="1187450" indent="-2095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 2" pitchFamily="18" charset="2"/>
              <a:buChar char=""/>
              <a:defRPr kern="1200">
                <a:solidFill>
                  <a:srgbClr val="404040"/>
                </a:solidFill>
                <a:latin typeface="+mj-lt"/>
                <a:ea typeface="+mn-ea"/>
                <a:cs typeface="+mn-cs"/>
              </a:defRPr>
            </a:lvl4pPr>
            <a:lvl5pPr marL="1462088" indent="-2095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 2" pitchFamily="18" charset="2"/>
              <a:buChar char=""/>
              <a:defRPr sz="1400" kern="1200">
                <a:solidFill>
                  <a:srgbClr val="404040"/>
                </a:solidFill>
                <a:latin typeface="+mj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Simplifies logging and reporting for participant, coach and program coordinator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2362200"/>
            <a:ext cx="2286000" cy="4064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2362200"/>
            <a:ext cx="2286000" cy="4064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362201"/>
            <a:ext cx="2305050" cy="409786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4170024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28650"/>
            <a:ext cx="8991600" cy="971550"/>
          </a:xfrm>
        </p:spPr>
        <p:txBody>
          <a:bodyPr/>
          <a:lstStyle/>
          <a:p>
            <a:r>
              <a:rPr lang="en-US" sz="3600" dirty="0" smtClean="0"/>
              <a:t>App-based Food logging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E29F8-3DCC-4FD4-8705-CACBB66DB635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2362200"/>
            <a:ext cx="38862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 2" pitchFamily="18" charset="2"/>
              <a:buChar char=""/>
              <a:defRPr sz="2600" kern="1200">
                <a:solidFill>
                  <a:srgbClr val="404040"/>
                </a:solidFill>
                <a:latin typeface="+mj-lt"/>
                <a:ea typeface="+mn-ea"/>
                <a:cs typeface="+mn-cs"/>
              </a:defRPr>
            </a:lvl1pPr>
            <a:lvl2pPr marL="639763" indent="-2460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rgbClr val="404040"/>
                </a:solidFill>
                <a:latin typeface="+mj-lt"/>
                <a:ea typeface="+mn-ea"/>
                <a:cs typeface="+mn-cs"/>
              </a:defRPr>
            </a:lvl2pPr>
            <a:lvl3pPr marL="914400" indent="-2460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 2" pitchFamily="18" charset="2"/>
              <a:buChar char=""/>
              <a:defRPr sz="2000" kern="1200">
                <a:solidFill>
                  <a:srgbClr val="404040"/>
                </a:solidFill>
                <a:latin typeface="+mj-lt"/>
                <a:ea typeface="+mn-ea"/>
                <a:cs typeface="+mn-cs"/>
              </a:defRPr>
            </a:lvl3pPr>
            <a:lvl4pPr marL="1187450" indent="-2095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 2" pitchFamily="18" charset="2"/>
              <a:buChar char=""/>
              <a:defRPr kern="1200">
                <a:solidFill>
                  <a:srgbClr val="404040"/>
                </a:solidFill>
                <a:latin typeface="+mj-lt"/>
                <a:ea typeface="+mn-ea"/>
                <a:cs typeface="+mn-cs"/>
              </a:defRPr>
            </a:lvl4pPr>
            <a:lvl5pPr marL="1462088" indent="-2095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 2" pitchFamily="18" charset="2"/>
              <a:buChar char=""/>
              <a:defRPr sz="1400" kern="1200">
                <a:solidFill>
                  <a:srgbClr val="404040"/>
                </a:solidFill>
                <a:latin typeface="+mj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Prevent T2-compliant calorie budgets</a:t>
            </a:r>
          </a:p>
          <a:p>
            <a:r>
              <a:rPr lang="en-US" dirty="0"/>
              <a:t>F</a:t>
            </a:r>
            <a:r>
              <a:rPr lang="en-US" dirty="0" smtClean="0"/>
              <a:t>ood database</a:t>
            </a:r>
          </a:p>
          <a:p>
            <a:r>
              <a:rPr lang="en-US" dirty="0" smtClean="0"/>
              <a:t>Results tracked by coach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t="3992"/>
          <a:stretch/>
        </p:blipFill>
        <p:spPr>
          <a:xfrm>
            <a:off x="4086226" y="1919940"/>
            <a:ext cx="2402084" cy="409986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3572"/>
          <a:stretch/>
        </p:blipFill>
        <p:spPr>
          <a:xfrm>
            <a:off x="6629400" y="1905000"/>
            <a:ext cx="24003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19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28650"/>
            <a:ext cx="8991600" cy="971550"/>
          </a:xfrm>
        </p:spPr>
        <p:txBody>
          <a:bodyPr/>
          <a:lstStyle/>
          <a:p>
            <a:r>
              <a:rPr lang="en-US" sz="3600" dirty="0" smtClean="0"/>
              <a:t>App-based Weight and Activity Logging 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E29F8-3DCC-4FD4-8705-CACBB66DB635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45580" y="1752600"/>
            <a:ext cx="889842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 2" pitchFamily="18" charset="2"/>
              <a:buChar char=""/>
              <a:defRPr sz="2600" kern="1200">
                <a:solidFill>
                  <a:srgbClr val="404040"/>
                </a:solidFill>
                <a:latin typeface="+mj-lt"/>
                <a:ea typeface="+mn-ea"/>
                <a:cs typeface="+mn-cs"/>
              </a:defRPr>
            </a:lvl1pPr>
            <a:lvl2pPr marL="639763" indent="-2460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 2" pitchFamily="18" charset="2"/>
              <a:buChar char=""/>
              <a:defRPr sz="2400" kern="1200">
                <a:solidFill>
                  <a:srgbClr val="404040"/>
                </a:solidFill>
                <a:latin typeface="+mj-lt"/>
                <a:ea typeface="+mn-ea"/>
                <a:cs typeface="+mn-cs"/>
              </a:defRPr>
            </a:lvl2pPr>
            <a:lvl3pPr marL="914400" indent="-2460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 2" pitchFamily="18" charset="2"/>
              <a:buChar char=""/>
              <a:defRPr sz="2000" kern="1200">
                <a:solidFill>
                  <a:srgbClr val="404040"/>
                </a:solidFill>
                <a:latin typeface="+mj-lt"/>
                <a:ea typeface="+mn-ea"/>
                <a:cs typeface="+mn-cs"/>
              </a:defRPr>
            </a:lvl3pPr>
            <a:lvl4pPr marL="1187450" indent="-2095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 2" pitchFamily="18" charset="2"/>
              <a:buChar char=""/>
              <a:defRPr kern="1200">
                <a:solidFill>
                  <a:srgbClr val="404040"/>
                </a:solidFill>
                <a:latin typeface="+mj-lt"/>
                <a:ea typeface="+mn-ea"/>
                <a:cs typeface="+mn-cs"/>
              </a:defRPr>
            </a:lvl4pPr>
            <a:lvl5pPr marL="1462088" indent="-2095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5000"/>
              <a:buFont typeface="Wingdings 2" pitchFamily="18" charset="2"/>
              <a:buChar char=""/>
              <a:defRPr sz="1400" kern="1200">
                <a:solidFill>
                  <a:srgbClr val="404040"/>
                </a:solidFill>
                <a:latin typeface="+mj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Weight logged manually or via wireless scale</a:t>
            </a:r>
          </a:p>
          <a:p>
            <a:r>
              <a:rPr lang="en-US" dirty="0" smtClean="0"/>
              <a:t>Activity logged manually or via linked Fitbit</a:t>
            </a:r>
          </a:p>
          <a:p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3657602"/>
            <a:ext cx="3530600" cy="1985963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12420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126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B328-9D55-2B4D-A311-A65FA769C19B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 descr="DPPdashboar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3"/>
          <a:stretch/>
        </p:blipFill>
        <p:spPr>
          <a:xfrm>
            <a:off x="22013" y="0"/>
            <a:ext cx="9144000" cy="770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62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AutoShape 2" descr="data:image/jpeg;base64,/9j/4AAQSkZJRgABAQAAAQABAAD/2wCEAAkGBwgHBgkIBwgKCgkLDRYPDQwMDRsUFRAWIB0iIiAdHx8kKDQsJCYxJx8fLT0tMTU3Ojo6Iys/RD84QzQ5OjcBCgoKDQwNGg8PGjclHyU3Nzc3Nzc3Nzc3Nzc3Nzc3Nzc3Nzc3Nzc3Nzc3Nzc3Nzc3Nzc3Nzc3Nzc3Nzc3Nzc3N//AABEIACsAZAMBEQACEQEDEQH/xAAcAAAABwEBAAAAAAAAAAAAAAAAAQMEBQYHAgj/xABFEAABAgQCBAgICgsAAAAAAAABAgMABAUGERIhMUFRFSIyYXGRk9EHE0JDgZKhwRQWRVJTVWJzgoMjJDM0NVRyhKKx4f/EABkBAAIDAQAAAAAAAAAAAAAAAAABAgMEBf/EAC0RAAIBAgYBAgUEAwAAAAAAAAABAgMRBBITITFRQWGhFCJxkfAFUoHRMkJi/9oADAMBAAIRAxEAPwDZKhPytOly9OPJbb3nWeYDbEZzjFXZZSpTqvLBFOqN/HMU02WTgTgFvaz+Ed8YamMfEUdaj+lLmo/4RDqu2ouDO5UCADgVDBCMdyQNKoo+IqPyalgaEdlEWFcfcbzuKmnE7HJiaDCT6NcTU5Pm5B4eKe1v4VxJVeaSeO9TU/eVJRPsMPM+vckqD/6+wXxgldszRx+etXvgv9A0H1L2B8YJXD98o/ruH3wZvoLRfUvYLh+Wx0TdI6UpdUerGHm+gtF9S+6F266pwYSpmZhe5pnxLfpJ04QZg0F5/tiRuKdbWUNTq1zB82y5mbb6SYTqTXkfwtPzHb15F5W+59lWDimJttPLURlA6FDuhxxNSPO5Gf6bQkvlui10W7adVVJbzfB5hWptw8roO2NdOvGexzK+Bq0VmW6LEmLzEYXeFyrqtYfUF/q7Si2wNgSDhj0nDHqjnVrzlc7+EgqNNdvkgVVEBJzKJ+dgdmxPfFema1VXkQ4XShWYLSHNitYQNwHvg02GvBeQcMNY5kol1r+lmyVq6tkSVNlbrx7Bw46BxZiQTzJloeT0IOrDv3C4ef8A5+WHRLCHk9BasewCvTH1iwP7Ud0GT0DVh2KCvzB+VwP6ZZOj2QZH0GrTOF1ltzRMTkzNj5q15EdQ7oeSRJVoLg6FXbKMrjyUsDzDAIx6SYjkZPWhzcUFUbcAHFKE6UMI1DnO+I5GTVSL8iiJ0ZswXm04lY1Y7AIWUM6NjsS4kVCgpM8+nx7DqmVKUeWBgQeoiN9Kd47nBxdFQqfJwzz4/NqBypOKsMCYptc2OpbZFntCwapdLYnC6mWkiogOr0lfQIsjC5mq18vJo9O8EluyyQZtUxNr3rXlHUIsUEZnXk+CaYsS1WBlFHllH7ekxLKiGpNjhNmW15NFk/UgyoM8+zsWfbo+RpPs4eVCzy7OhaVvDVR5Ts4LIM8uwfFO3/qeT7MQWQZ5dnDlnW2sYKo0ofwQZUPUl2RFSsCzltnx0k1LjaW3SiIPIuSyMqz43M2uyz6FJhSqJVHXHfonBin1ozSrU1xudKjh8RL/ACViklx+XcLazydY3Q0lJXCUpwdmTtHqE6mWWJbNlz6QNhwH/Imo2ISqJvcrbiFtOrbdSUuIOVST5JGuB9EFwmaN4PrrepLKEN4OS55bJOrnG4xm1Z0pG2WFhiIK+zNZply0yopGR4NuHWhzQeuNVPEU5+hyq2CrUnuroo90XSxK1B5hyZyKbmXNOJAIIThgdo0RViZt2ys14DDtp5kRjd7MAYJqKcfvIz5qiNzw0ekKpvZOPFqKe0g1J9h8JD9qFRe52VEdpBqz7D4OD/1Ab3Xh/EU9pBq1OwWCh+0YTl8oKSF1I4cy4L1H5LFhaUN2kivzt4y69CVLdOO/XEdGT5J6lOHBEu1qcqLpakmCtR1BtJWrqEWww9jPPGIlaL4O7lrLmZyUMq0rlPTXF/x1n2RqjTZzKuITe5sVr2LSqFSxKLbE26VZ3HnBylYAaBsGgaIuUbGOVVyexGXv4NZG4nHJ6RcElUVaVLy4tun7Sd/ONO/GFKFyVOq47S4MpqtmXPbjynHKe840nz0sC6gjfgNI9IiidK5uo4lLhjeTuVbR8W+2cydeU6R0jXGSeGfg6VPGQa+ZE7LXZLH9o+RzOJiGnOPBZnozHYuKmuDjGTVjtU0nuhXqEdGk/KD4XpK/Ip5/KRBeoGlD8YYqdI8pqnkfdIh3mJ04/jAarRh5mndiiHefQace/c4VVqKQf0FN9LCIM0xaMe/cjDwE/W6a8xKSS1CZQHGg0kodSSAQpO2L6U55kminEUYKk3F7m+ykhKSaMkrKsspGpLSAnCOgjgNt+R0IBBwACAAsIAI6folJqmIqNNk5rH6ZhKj1kQmkNTknsytVrweWmJRx5FHbbWNXinXEDXuCgIg4qxbCpO/Jm1atukypPiJZScDtecP+1RXZGjUlbkrU3JS7Y4qDr2qJ98CSuSVSXYyU02NSYGkPPLsCWkY8mI2QZn2OGpZlXKR7TBZDzPsnrSp0o5ctMC2QR8IR5R3w0ldEJSdmeixGkwBwACAD/9k="/>
          <p:cNvSpPr>
            <a:spLocks noChangeAspect="1" noChangeArrowheads="1"/>
          </p:cNvSpPr>
          <p:nvPr/>
        </p:nvSpPr>
        <p:spPr bwMode="auto">
          <a:xfrm>
            <a:off x="874713" y="-76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532" name="AutoShape 4" descr="data:image/jpeg;base64,/9j/4AAQSkZJRgABAQAAAQABAAD/2wCEAAkGBwgHBgkIBwgKCgkLDRYPDQwMDRsUFRAWIB0iIiAdHx8kKDQsJCYxJx8fLT0tMTU3Ojo6Iys/RD84QzQ5OjcBCgoKDQwNGg8PGjclHyU3Nzc3Nzc3Nzc3Nzc3Nzc3Nzc3Nzc3Nzc3Nzc3Nzc3Nzc3Nzc3Nzc3Nzc3Nzc3Nzc3N//AABEIAEIAZAMBIgACEQEDEQH/xAAbAAACAgMBAAAAAAAAAAAAAAAABwUGAQIEA//EADwQAAEDAwIDBAcFBgcAAAAAAAECAwQABREGEiExYRNBUYEHFFJxkaGxIiQystEXI0JicpMVJTRDktPw/8QAGgEAAgMBAQAAAAAAAAAAAAAAAAIBAwQFBv/EACsRAAICAQIDBgcBAAAAAAAAAAABAgMRMUEEEyESFDJRUpEVIkJTobHRBf/aAAwDAQACEQMRAD8AeNFYzURe9T2ixp/zCY2hfc2DlR8qlRcnhDRhKbxFZJiil3J9LVjQSGQ4T3ZFRMr0uBR+6x1K9yf1q1cPNmmPBXS2G1RSY/aHqCcrbBt8hZPsJJ+lYcvesncdq0zEB75L6W/ko5p+7Pdl3w6a8UkhzlSRzIrG9HtJ+NJtKNVvfacucZCe8tIcd/Kkj50OJnND71qoIHeEJbTj/msH5UciC+oR8LTHW1Dk3p9ofGs5HjSVVcITQ/fauknHsKbP5d1czmprWyeGpboo/wAqj/1UvKh6it00fc/DHpRSGOvIjJ/d36+eRSfqgV22/wBLDMN1Jdus2S3niiVCRy/qQQR8D7qV1raQjqrx8s0/f+DsoqPsV4h321MXK3OpdjvJylQ7jyIPUGiqigqPpE1TLhrFpsn+qKN8h0c20nkkdTz6DHjwR1wRNl3AsrUt2QtXHjk5phT5cuX6/LgNJdlynlLKlKSNiO7nzI5VSI0x52UXGn1+sNq554pNdONahFRPTVcNXVUq93qW3THo8aKUSby4QOfZipPVN903o9hMWBa2JFwWnKG18kD2lnnjpzPTnXpEvq37QqdMOOwaUp0JGPwjJ+QzSlkQNQXWa7Ndtz6nZRU6VqTtT7gTw4AYxzwKrvly0kjHx85UJRi8Z8iwP6/u0vCENM8eAQUko9wbGE/EKPWpaLG1TJQCu4eppX/BHSlr5IAqtacsN2av0Fc+L2TKXcqClpzwzjhnPMfKmTcWVKk2soQSlEvcsgfhHZr4nzIrE5NnCsm89SpptrUqcIs24zn1lewuFKi3u8Nx4Zzw99SKNO2VpjtlFbiQ8GCcq/Hv2Yx7zUjHYUm1QEOFCT66HMFQ45cUoY68frXIRLY7OE/CWlpVzDnrO9JCsvb0gJznwHSp1Kssyqy21oO7YjJ2LCRvG7Pz/wDfOuW62Vlu3PSFNRg1sBQlDW0g+OfdU727SWXgt5JccTsIQrcM4xnhXLqpXYace3qBISBkcM0uQT6iph3RtMeRFRDbeclpQ2ha+bZ3A5HDv5d3nyq42/TUaPDhuyo6Xg+4ob1jIcwCFADuAJFLeM8ph1p1HEtqCgD0pgWrUCZyoceMXnHUqJbjoTucKiD9lKRzJPHPLhxIp1jcvZadMruGmjdLbbC6mMicVJSVZwS23kZPgcjyopkaK0+u2WdSrq2hVwmPGTJG7dsUQEhOe/CUpBPecmiq2SKx2U3anprExwNdiVN4IOSQSMACqxpANu3d9yRhPbKJA8OOTTU9Juinpy3LrbGS8pQ+8x0/iVj+JPXpSmgQQxPQl2UthrdhatmVJFdSNnMxJHp67u8diyPXH7LrcY3aWm6xon2i6w6lsD+JRbIA8zwpdNauKI7Taobjy07SpxyY4CshODwB7zuPvWrxptRf8JLKPUZqQEjhuVx+PjS/1focqlLm2N2MtLhKlxe0SkpUeewngR0yMchmq+KrcsSRm/1aZW4sgs41OHT2oXbjqa2IkRoLI7fO9hgIUTsUkDOevLxpl3Jt1c+0lCFFCJKlOEckjslgZ8zSYRpy/JdHZ2ualaFcFhsgAjvCuXnViDer1oAk3aKwcYAfdbCvy1h7Ms6HAdM5Poi1W+WhaLbbyh1t2JJLshTjZShON/AKPAnKhyqVu02EEsKflJaSy8l4lXAHGeGTgCqdF0nf7ioBd7mu+KYrDpSegVwTU9a/Q+XVhyVEfXuOVGZJCCPJvJPxFS4Pcnu8lr0OWdrTT8JSiwGXHCBnYN2cdRw+dQd3uOotWNCLAtj7cYqxladm7pxNN2y+jS3W/CillCu/1dgJz0KlZPwxVugWeLAH3ZrarGN+cqI9541GEtyeXCO+RGaa9Cd0nFLt6kiIz3obH2/iRwPl5049K6KsmlmsWyGhLxGFPqGVq8zxqfDfU1sBjvqMg35G1FFFQQFQ930vZLySq4W9pxw/7icpV8Rg1Lk4FeZ3L6CpTa6oaM5QeYvBSHvRlpsKJSucj+VD+fqK8/2dWXkiPIWPafkq+icfWr2GhW4SBT82fmXd74j1v3KZF9HVhbOVwkK6KyofMmp2Dp21wQPVoLDePZbAqUcWGxkhR/pSVfStfWUew7/aV+lK5yerKpWTl4m2bIZSkfZAA6VvtFeXrCc42O/2lfpWUPBS9u1wHqggfGlEPWiiigAooooAKKKKAMK7qBRRQBkUUUUAFFFFABRRRQAUUUUAFFFFABRRRQB//9k="/>
          <p:cNvSpPr>
            <a:spLocks noChangeAspect="1" noChangeArrowheads="1"/>
          </p:cNvSpPr>
          <p:nvPr/>
        </p:nvSpPr>
        <p:spPr bwMode="auto">
          <a:xfrm>
            <a:off x="1027113" y="762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535" name="Title 1"/>
          <p:cNvSpPr>
            <a:spLocks noGrp="1"/>
          </p:cNvSpPr>
          <p:nvPr>
            <p:ph type="title"/>
          </p:nvPr>
        </p:nvSpPr>
        <p:spPr>
          <a:xfrm>
            <a:off x="457200" y="584617"/>
            <a:ext cx="8077200" cy="958850"/>
          </a:xfrm>
        </p:spPr>
        <p:txBody>
          <a:bodyPr/>
          <a:lstStyle/>
          <a:p>
            <a:r>
              <a:rPr lang="en-US" altLang="en-US" sz="3200" dirty="0" smtClean="0">
                <a:latin typeface="Arial" charset="0"/>
                <a:cs typeface="Arial" charset="0"/>
              </a:rPr>
              <a:t>Support in App from Coach and Group</a:t>
            </a:r>
          </a:p>
        </p:txBody>
      </p:sp>
      <p:pic>
        <p:nvPicPr>
          <p:cNvPr id="5" name="Picture 4" descr="Screenshot_20160714-135950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828800"/>
            <a:ext cx="2362200" cy="419946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1752600"/>
            <a:ext cx="2400300" cy="4267200"/>
          </a:xfrm>
          <a:prstGeom prst="rect">
            <a:avLst/>
          </a:prstGeom>
        </p:spPr>
      </p:pic>
      <p:pic>
        <p:nvPicPr>
          <p:cNvPr id="7" name="Picture 6" descr="Screenshot_2016-01-08-09-32-59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" r="4286"/>
          <a:stretch/>
        </p:blipFill>
        <p:spPr>
          <a:xfrm>
            <a:off x="6248400" y="1752600"/>
            <a:ext cx="2362200" cy="4099386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524000" y="6096002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latin typeface="+mj-lt"/>
              </a:rPr>
              <a:t>Can also be used to recruit and retain participants</a:t>
            </a:r>
            <a:endParaRPr lang="en-US" u="sn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9635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52400" y="609600"/>
            <a:ext cx="8839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083763"/>
                </a:solidFill>
              </a:rPr>
              <a:t>Coach Tools for Interacting with Participant &amp; Group</a:t>
            </a:r>
            <a:endParaRPr lang="en-US" sz="3200" dirty="0">
              <a:solidFill>
                <a:srgbClr val="08376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5B328-9D55-2B4D-A311-A65FA769C19B}" type="slidenum">
              <a:rPr lang="en-US" smtClean="0"/>
              <a:t>18</a:t>
            </a:fld>
            <a:endParaRPr lang="en-US"/>
          </a:p>
        </p:txBody>
      </p:sp>
      <p:pic>
        <p:nvPicPr>
          <p:cNvPr id="12" name="Picture 11" descr="Screen Shot 2016-09-08 at 5.23.0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0" r="-2269"/>
          <a:stretch/>
        </p:blipFill>
        <p:spPr>
          <a:xfrm>
            <a:off x="2133600" y="1524000"/>
            <a:ext cx="5540682" cy="44958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1" name="Picture 10" descr="Screen Shot 2016-09-08 at 5.23.2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7" t="70898" r="22794" b="4341"/>
          <a:stretch/>
        </p:blipFill>
        <p:spPr>
          <a:xfrm>
            <a:off x="2133601" y="5715000"/>
            <a:ext cx="4347243" cy="68357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7200" y="6153090"/>
            <a:ext cx="883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1:1 and group messaging tool allows coaches to support members very efficiently 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5732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229600" cy="1143000"/>
          </a:xfrm>
        </p:spPr>
        <p:txBody>
          <a:bodyPr/>
          <a:lstStyle/>
          <a:p>
            <a:r>
              <a:rPr lang="en-US" dirty="0" smtClean="0"/>
              <a:t>Quickly View and Manage All Cohorts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E29F8-3DCC-4FD4-8705-CACBB66DB635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  <p:pic>
        <p:nvPicPr>
          <p:cNvPr id="3" name="Picture 2" descr="Screen Shot 2016-10-13 at 7.44.42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8" r="1196" b="14281"/>
          <a:stretch/>
        </p:blipFill>
        <p:spPr>
          <a:xfrm>
            <a:off x="255400" y="1752600"/>
            <a:ext cx="8507601" cy="44858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22614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143000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63765"/>
            <a:ext cx="8458200" cy="4389437"/>
          </a:xfrm>
        </p:spPr>
        <p:txBody>
          <a:bodyPr/>
          <a:lstStyle/>
          <a:p>
            <a:r>
              <a:rPr lang="en-US" dirty="0" smtClean="0"/>
              <a:t>Background and landscape</a:t>
            </a:r>
          </a:p>
          <a:p>
            <a:r>
              <a:rPr lang="en-US" dirty="0" smtClean="0"/>
              <a:t>Delivering in-person DPP efficiently </a:t>
            </a:r>
            <a:r>
              <a:rPr lang="en-US" dirty="0"/>
              <a:t>and </a:t>
            </a:r>
            <a:r>
              <a:rPr lang="en-US" dirty="0" smtClean="0"/>
              <a:t>effectively</a:t>
            </a:r>
            <a:endParaRPr lang="en-US" dirty="0"/>
          </a:p>
          <a:p>
            <a:r>
              <a:rPr lang="en-US" dirty="0" smtClean="0"/>
              <a:t>Offering digital DPP as well</a:t>
            </a:r>
            <a:endParaRPr lang="en-US" dirty="0"/>
          </a:p>
          <a:p>
            <a:r>
              <a:rPr lang="en-US" dirty="0" smtClean="0"/>
              <a:t>Reimbursement and fees</a:t>
            </a:r>
          </a:p>
          <a:p>
            <a:r>
              <a:rPr lang="en-US" dirty="0" smtClean="0"/>
              <a:t>Question </a:t>
            </a:r>
            <a:r>
              <a:rPr lang="en-US" dirty="0"/>
              <a:t>and a</a:t>
            </a:r>
            <a:r>
              <a:rPr lang="en-US" dirty="0" smtClean="0"/>
              <a:t>nswers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E29F8-3DCC-4FD4-8705-CACBB66DB635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562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57200"/>
            <a:ext cx="8229600" cy="1143000"/>
          </a:xfrm>
        </p:spPr>
        <p:txBody>
          <a:bodyPr/>
          <a:lstStyle/>
          <a:p>
            <a:r>
              <a:rPr lang="en-US" dirty="0" smtClean="0"/>
              <a:t>Web-Based Tools for Scheduling Sessions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C062D-3DA1-514F-80F8-9E588209E467}" type="slidenum">
              <a:rPr lang="en-US" smtClean="0"/>
              <a:t>20</a:t>
            </a:fld>
            <a:endParaRPr lang="en-US"/>
          </a:p>
        </p:txBody>
      </p:sp>
      <p:pic>
        <p:nvPicPr>
          <p:cNvPr id="6" name="Content Placeholder 4" descr="Screen Shot 2016-10-11 at 7.45.21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7" t="2729" r="7207"/>
          <a:stretch/>
        </p:blipFill>
        <p:spPr>
          <a:xfrm>
            <a:off x="457200" y="1723715"/>
            <a:ext cx="8229600" cy="4402449"/>
          </a:xfrm>
        </p:spPr>
      </p:pic>
    </p:spTree>
    <p:extLst>
      <p:ext uri="{BB962C8B-B14F-4D97-AF65-F5344CB8AC3E}">
        <p14:creationId xmlns:p14="http://schemas.microsoft.com/office/powerpoint/2010/main" val="1985218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57200"/>
            <a:ext cx="8229600" cy="1143000"/>
          </a:xfrm>
        </p:spPr>
        <p:txBody>
          <a:bodyPr/>
          <a:lstStyle/>
          <a:p>
            <a:r>
              <a:rPr lang="en-US" dirty="0" smtClean="0"/>
              <a:t>Web-Based Tools for Scheduling Sessions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C062D-3DA1-514F-80F8-9E588209E467}" type="slidenum">
              <a:rPr lang="en-US" smtClean="0"/>
              <a:t>21</a:t>
            </a:fld>
            <a:endParaRPr lang="en-US"/>
          </a:p>
        </p:txBody>
      </p:sp>
      <p:pic>
        <p:nvPicPr>
          <p:cNvPr id="7" name="Content Placeholder 4" descr="Screen Shot 2016-10-11 at 7.47.3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0" b="1830"/>
          <a:stretch>
            <a:fillRect/>
          </a:stretch>
        </p:blipFill>
        <p:spPr>
          <a:xfrm>
            <a:off x="457200" y="1935165"/>
            <a:ext cx="8229600" cy="4389437"/>
          </a:xfrm>
        </p:spPr>
      </p:pic>
    </p:spTree>
    <p:extLst>
      <p:ext uri="{BB962C8B-B14F-4D97-AF65-F5344CB8AC3E}">
        <p14:creationId xmlns:p14="http://schemas.microsoft.com/office/powerpoint/2010/main" val="3810265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57200"/>
            <a:ext cx="8229600" cy="1143000"/>
          </a:xfrm>
        </p:spPr>
        <p:txBody>
          <a:bodyPr/>
          <a:lstStyle/>
          <a:p>
            <a:r>
              <a:rPr lang="en-US" dirty="0" smtClean="0"/>
              <a:t>Web-Based Tools for Running Sessions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C062D-3DA1-514F-80F8-9E588209E467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 descr="Screen Shot 2016-10-11 at 7.40.38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69"/>
          <a:stretch/>
        </p:blipFill>
        <p:spPr>
          <a:xfrm>
            <a:off x="762000" y="1676400"/>
            <a:ext cx="7315200" cy="440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77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creen Shot 2016-10-11 at 7.51.37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3" b="5913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C062D-3DA1-514F-80F8-9E588209E467}" type="slidenum">
              <a:rPr lang="en-US" smtClean="0"/>
              <a:t>23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33400" y="457200"/>
            <a:ext cx="8229600" cy="1143000"/>
          </a:xfrm>
        </p:spPr>
        <p:txBody>
          <a:bodyPr/>
          <a:lstStyle/>
          <a:p>
            <a:r>
              <a:rPr lang="en-US" dirty="0" smtClean="0"/>
              <a:t>Web-Based Tools for Running Sessions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892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24800" y="6127752"/>
            <a:ext cx="762000" cy="365125"/>
          </a:xfrm>
        </p:spPr>
        <p:txBody>
          <a:bodyPr/>
          <a:lstStyle/>
          <a:p>
            <a:fld id="{7D1E8C1A-B392-4EC1-A6D1-C7D062F7B0B9}" type="slidenum">
              <a:rPr lang="en-US" altLang="en-US" smtClean="0"/>
              <a:pPr/>
              <a:t>24</a:t>
            </a:fld>
            <a:endParaRPr lang="en-US" altLang="en-US" sz="1400"/>
          </a:p>
        </p:txBody>
      </p:sp>
      <p:sp>
        <p:nvSpPr>
          <p:cNvPr id="13" name="TextBox 12"/>
          <p:cNvSpPr txBox="1"/>
          <p:nvPr/>
        </p:nvSpPr>
        <p:spPr>
          <a:xfrm>
            <a:off x="152401" y="909937"/>
            <a:ext cx="8392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3495C"/>
                </a:solidFill>
                <a:latin typeface="Arial" pitchFamily="34" charset="0"/>
                <a:cs typeface="Arial" pitchFamily="34" charset="0"/>
              </a:rPr>
              <a:t>Participant Makes Up Missed Session </a:t>
            </a:r>
            <a:r>
              <a:rPr lang="en-US" b="1" u="sng" dirty="0">
                <a:solidFill>
                  <a:srgbClr val="03495C"/>
                </a:solidFill>
                <a:latin typeface="Arial" pitchFamily="34" charset="0"/>
                <a:cs typeface="Arial" pitchFamily="34" charset="0"/>
              </a:rPr>
              <a:t>O</a:t>
            </a:r>
            <a:r>
              <a:rPr lang="en-US" b="1" u="sng" dirty="0" smtClean="0">
                <a:solidFill>
                  <a:srgbClr val="03495C"/>
                </a:solidFill>
                <a:latin typeface="Arial" pitchFamily="34" charset="0"/>
                <a:cs typeface="Arial" pitchFamily="34" charset="0"/>
              </a:rPr>
              <a:t>n Own Time</a:t>
            </a:r>
            <a:endParaRPr lang="en-US" b="1" u="sng" dirty="0">
              <a:solidFill>
                <a:srgbClr val="03495C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400" y="1525012"/>
            <a:ext cx="6934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/>
                <a:cs typeface="Arial"/>
              </a:rPr>
              <a:t>Participant </a:t>
            </a:r>
            <a:r>
              <a:rPr lang="en-US" dirty="0">
                <a:latin typeface="Arial"/>
                <a:cs typeface="Arial"/>
              </a:rPr>
              <a:t>receives </a:t>
            </a:r>
            <a:r>
              <a:rPr lang="en-US" dirty="0" smtClean="0">
                <a:latin typeface="Arial"/>
                <a:cs typeface="Arial"/>
              </a:rPr>
              <a:t>message in app asking </a:t>
            </a:r>
            <a:r>
              <a:rPr lang="en-US" dirty="0">
                <a:latin typeface="Arial"/>
                <a:cs typeface="Arial"/>
              </a:rPr>
              <a:t>her </a:t>
            </a:r>
            <a:r>
              <a:rPr lang="en-US" dirty="0" smtClean="0">
                <a:latin typeface="Arial"/>
                <a:cs typeface="Arial"/>
              </a:rPr>
              <a:t>to complete missed session</a:t>
            </a:r>
            <a:endParaRPr lang="en-US" dirty="0">
              <a:latin typeface="Arial"/>
              <a:cs typeface="Arial"/>
            </a:endParaRP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he is automatically recorded as Attended after she completes session and logs weight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Participants attending in-person can also review curriculum via app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78" b="96642" l="12784" r="87216">
                        <a14:foregroundMark x1="14773" y1="5784" x2="14773" y2="5784"/>
                      </a14:backgroundRemoval>
                    </a14:imgEffect>
                  </a14:imgLayer>
                </a14:imgProps>
              </a:ext>
            </a:extLst>
          </a:blip>
          <a:srcRect l="13066" t="4429" r="12570" b="3930"/>
          <a:stretch/>
        </p:blipFill>
        <p:spPr>
          <a:xfrm rot="5400000">
            <a:off x="1182990" y="3845042"/>
            <a:ext cx="1829971" cy="3433949"/>
          </a:xfrm>
          <a:prstGeom prst="rect">
            <a:avLst/>
          </a:prstGeom>
        </p:spPr>
      </p:pic>
      <p:pic>
        <p:nvPicPr>
          <p:cNvPr id="8" name="Picture 7" descr="Screen Shot 2016-07-22 at 3.16.03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" t="3817" r="1795" b="2389"/>
          <a:stretch/>
        </p:blipFill>
        <p:spPr>
          <a:xfrm>
            <a:off x="685800" y="4724400"/>
            <a:ext cx="2895600" cy="16371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b="37205"/>
          <a:stretch/>
        </p:blipFill>
        <p:spPr>
          <a:xfrm>
            <a:off x="7481888" y="685802"/>
            <a:ext cx="1585913" cy="1821861"/>
          </a:xfrm>
          <a:prstGeom prst="rect">
            <a:avLst/>
          </a:prstGeom>
          <a:ln>
            <a:solidFill>
              <a:srgbClr val="0D0D0D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78" b="96642" l="12784" r="87216">
                        <a14:foregroundMark x1="14773" y1="5784" x2="14773" y2="5784"/>
                      </a14:backgroundRemoval>
                    </a14:imgEffect>
                  </a14:imgLayer>
                </a14:imgProps>
              </a:ext>
            </a:extLst>
          </a:blip>
          <a:srcRect l="13066" t="4429" r="12570" b="3930"/>
          <a:stretch/>
        </p:blipFill>
        <p:spPr>
          <a:xfrm rot="5400000">
            <a:off x="4688190" y="3845042"/>
            <a:ext cx="1829971" cy="34339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1" y="4724402"/>
            <a:ext cx="2844585" cy="16002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/>
          <a:srcRect l="1016" b="91951"/>
          <a:stretch/>
        </p:blipFill>
        <p:spPr>
          <a:xfrm>
            <a:off x="7467600" y="2667000"/>
            <a:ext cx="1600200" cy="1721092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/>
          <a:srcRect l="-142" b="83595"/>
          <a:stretch/>
        </p:blipFill>
        <p:spPr>
          <a:xfrm>
            <a:off x="7467600" y="4495802"/>
            <a:ext cx="1600200" cy="1773441"/>
          </a:xfrm>
          <a:prstGeom prst="rect">
            <a:avLst/>
          </a:prstGeom>
          <a:ln>
            <a:solidFill>
              <a:srgbClr val="0D0D0D"/>
            </a:solidFill>
          </a:ln>
        </p:spPr>
      </p:pic>
    </p:spTree>
    <p:extLst>
      <p:ext uri="{BB962C8B-B14F-4D97-AF65-F5344CB8AC3E}">
        <p14:creationId xmlns:p14="http://schemas.microsoft.com/office/powerpoint/2010/main" val="2659353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E29F8-3DCC-4FD4-8705-CACBB66DB635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  <p:pic>
        <p:nvPicPr>
          <p:cNvPr id="8" name="Picture 7" descr="ReportForCoordinator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4" t="3725" r="4556" b="42648"/>
          <a:stretch/>
        </p:blipFill>
        <p:spPr>
          <a:xfrm>
            <a:off x="228600" y="1676400"/>
            <a:ext cx="8803302" cy="405940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0" name="Title 1"/>
          <p:cNvSpPr txBox="1">
            <a:spLocks/>
          </p:cNvSpPr>
          <p:nvPr/>
        </p:nvSpPr>
        <p:spPr bwMode="auto">
          <a:xfrm>
            <a:off x="457200" y="609600"/>
            <a:ext cx="8686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0" kern="1200">
                <a:solidFill>
                  <a:srgbClr val="03495C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rgbClr val="03495C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rgbClr val="03495C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rgbClr val="03495C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rgbClr val="03495C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rgbClr val="03495C"/>
                </a:solidFill>
                <a:latin typeface="Calibri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rgbClr val="03495C"/>
                </a:solidFill>
                <a:latin typeface="Calibri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rgbClr val="03495C"/>
                </a:solidFill>
                <a:latin typeface="Calibri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rgbClr val="03495C"/>
                </a:solidFill>
                <a:latin typeface="Calibri" pitchFamily="34" charset="0"/>
              </a:defRPr>
            </a:lvl9pPr>
          </a:lstStyle>
          <a:p>
            <a:r>
              <a:rPr lang="en-US" sz="2800" dirty="0" smtClean="0"/>
              <a:t>Program Coordinator Tools for Monitoring Outcomes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5943600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Data formats can be modified as needed for CDC and Payer Reporting</a:t>
            </a:r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1389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Options for Launching Your DPP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Launch and operate yourself</a:t>
            </a:r>
          </a:p>
          <a:p>
            <a:pPr lvl="1"/>
            <a:r>
              <a:rPr lang="en-US" dirty="0" smtClean="0"/>
              <a:t>Identify DPP Program Coordinator</a:t>
            </a:r>
          </a:p>
          <a:p>
            <a:pPr lvl="1"/>
            <a:r>
              <a:rPr lang="en-US" dirty="0" smtClean="0"/>
              <a:t>Recruit and train Lifestyle Coaches</a:t>
            </a:r>
          </a:p>
          <a:p>
            <a:pPr lvl="1"/>
            <a:r>
              <a:rPr lang="en-US" dirty="0" smtClean="0"/>
              <a:t>Obtain insurance coverage</a:t>
            </a:r>
          </a:p>
          <a:p>
            <a:r>
              <a:rPr lang="en-US" dirty="0" smtClean="0"/>
              <a:t>Partner with ABC Diabetes</a:t>
            </a:r>
          </a:p>
          <a:p>
            <a:pPr lvl="1"/>
            <a:r>
              <a:rPr lang="en-US" dirty="0" smtClean="0"/>
              <a:t>Consulting services to help you get started</a:t>
            </a:r>
          </a:p>
          <a:p>
            <a:pPr lvl="1"/>
            <a:r>
              <a:rPr lang="en-US" dirty="0" smtClean="0"/>
              <a:t>Turnkey operation under your brand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E29F8-3DCC-4FD4-8705-CACBB66DB635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6" y="4648200"/>
            <a:ext cx="2692401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65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66700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Reimbursement and Fees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E29F8-3DCC-4FD4-8705-CACBB66DB635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6408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81000"/>
            <a:ext cx="8915400" cy="1143000"/>
          </a:xfrm>
        </p:spPr>
        <p:txBody>
          <a:bodyPr/>
          <a:lstStyle/>
          <a:p>
            <a:r>
              <a:rPr lang="en-US" sz="3600" dirty="0" smtClean="0"/>
              <a:t>Reimbursement: Grants and Public Employees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06565"/>
            <a:ext cx="8229600" cy="4389437"/>
          </a:xfrm>
        </p:spPr>
        <p:txBody>
          <a:bodyPr/>
          <a:lstStyle/>
          <a:p>
            <a:r>
              <a:rPr lang="en-US" dirty="0" smtClean="0"/>
              <a:t>Grant-based deployments</a:t>
            </a:r>
          </a:p>
          <a:p>
            <a:pPr lvl="1"/>
            <a:r>
              <a:rPr lang="en-US" dirty="0" smtClean="0"/>
              <a:t>Usually not outcomes-based</a:t>
            </a:r>
          </a:p>
          <a:p>
            <a:pPr lvl="1"/>
            <a:r>
              <a:rPr lang="en-US" dirty="0" smtClean="0"/>
              <a:t>Typically around $429 - $500</a:t>
            </a:r>
            <a:r>
              <a:rPr lang="en-US" dirty="0"/>
              <a:t> </a:t>
            </a:r>
            <a:r>
              <a:rPr lang="en-US" dirty="0" smtClean="0"/>
              <a:t>per “enrolled” participant</a:t>
            </a:r>
          </a:p>
          <a:p>
            <a:pPr marL="393700" lvl="1" indent="0">
              <a:buNone/>
            </a:pPr>
            <a:endParaRPr lang="en-US" dirty="0" smtClean="0"/>
          </a:p>
          <a:p>
            <a:r>
              <a:rPr lang="en-US" dirty="0" smtClean="0"/>
              <a:t>Many </a:t>
            </a:r>
            <a:r>
              <a:rPr lang="en-US" dirty="0"/>
              <a:t>states now cover DPP for public </a:t>
            </a:r>
            <a:r>
              <a:rPr lang="en-US" dirty="0" smtClean="0"/>
              <a:t>employees</a:t>
            </a:r>
          </a:p>
          <a:p>
            <a:pPr lvl="1"/>
            <a:r>
              <a:rPr lang="en-US" dirty="0" smtClean="0"/>
              <a:t>Contact your state DPCP office to learn who is covered</a:t>
            </a:r>
            <a:endParaRPr lang="en-US" dirty="0"/>
          </a:p>
          <a:p>
            <a:endParaRPr lang="en-US" dirty="0" smtClean="0"/>
          </a:p>
          <a:p>
            <a:pPr marL="26987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24800" y="6032502"/>
            <a:ext cx="762000" cy="365125"/>
          </a:xfrm>
        </p:spPr>
        <p:txBody>
          <a:bodyPr/>
          <a:lstStyle/>
          <a:p>
            <a:pPr>
              <a:defRPr/>
            </a:pPr>
            <a:fld id="{54CE29F8-3DCC-4FD4-8705-CACBB66DB635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7960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Medicare Rules on DPP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165"/>
            <a:ext cx="8686800" cy="4389437"/>
          </a:xfrm>
        </p:spPr>
        <p:txBody>
          <a:bodyPr/>
          <a:lstStyle/>
          <a:p>
            <a:r>
              <a:rPr lang="en-US" dirty="0" smtClean="0"/>
              <a:t>Draft rules issued this summer; comment period now past</a:t>
            </a:r>
          </a:p>
          <a:p>
            <a:r>
              <a:rPr lang="en-US" dirty="0" smtClean="0"/>
              <a:t>Final rules expected before year end</a:t>
            </a:r>
          </a:p>
          <a:p>
            <a:r>
              <a:rPr lang="en-US" b="1" dirty="0" smtClean="0"/>
              <a:t>To start billing Medicare in January 2018, you must:</a:t>
            </a:r>
          </a:p>
          <a:p>
            <a:pPr lvl="1"/>
            <a:r>
              <a:rPr lang="en-US" dirty="0" smtClean="0"/>
              <a:t>Have had CDC Pending Recognition for at least 1 year</a:t>
            </a:r>
          </a:p>
          <a:p>
            <a:pPr lvl="1"/>
            <a:r>
              <a:rPr lang="en-US" dirty="0" smtClean="0"/>
              <a:t>Therefore, register for Pending Recognition by 12/1/16</a:t>
            </a:r>
          </a:p>
          <a:p>
            <a:pPr lvl="1"/>
            <a:r>
              <a:rPr lang="en-US" dirty="0" smtClean="0"/>
              <a:t>You must launch first cohort within 6 months of receiving Pending Recognition (before July 1, 2017)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E29F8-3DCC-4FD4-8705-CACBB66DB635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94975" y="-668462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428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01000" y="6248402"/>
            <a:ext cx="762000" cy="365125"/>
          </a:xfrm>
        </p:spPr>
        <p:txBody>
          <a:bodyPr/>
          <a:lstStyle/>
          <a:p>
            <a:pPr>
              <a:defRPr/>
            </a:pPr>
            <a:fld id="{54CE29F8-3DCC-4FD4-8705-CACBB66DB63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704850"/>
            <a:ext cx="8229600" cy="666750"/>
          </a:xfrm>
        </p:spPr>
        <p:txBody>
          <a:bodyPr/>
          <a:lstStyle/>
          <a:p>
            <a:r>
              <a:rPr lang="en-US" dirty="0" smtClean="0"/>
              <a:t>About HealthSlate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2743200"/>
            <a:ext cx="84582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altLang="en-US" b="1" dirty="0" smtClean="0">
              <a:latin typeface="+mj-lt"/>
              <a:cs typeface="Arial"/>
            </a:endParaRPr>
          </a:p>
          <a:p>
            <a:pPr>
              <a:defRPr/>
            </a:pPr>
            <a:endParaRPr lang="en-US" altLang="en-US" b="1" dirty="0" smtClean="0">
              <a:latin typeface="+mj-lt"/>
              <a:cs typeface="Arial"/>
            </a:endParaRPr>
          </a:p>
          <a:p>
            <a:pPr>
              <a:defRPr/>
            </a:pPr>
            <a:r>
              <a:rPr lang="en-US" sz="2800" dirty="0" smtClean="0">
                <a:latin typeface="+mj-lt"/>
                <a:cs typeface="Arial"/>
              </a:rPr>
              <a:t>Our Telehealth DSME/T Program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dirty="0" smtClean="0">
                <a:latin typeface="+mj-lt"/>
                <a:cs typeface="Arial"/>
              </a:rPr>
              <a:t>Enables diabetes education programs to expand access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dirty="0">
                <a:latin typeface="+mj-lt"/>
                <a:cs typeface="Arial"/>
              </a:rPr>
              <a:t>D</a:t>
            </a:r>
            <a:r>
              <a:rPr lang="en-US" dirty="0" smtClean="0">
                <a:latin typeface="+mj-lt"/>
                <a:cs typeface="Arial"/>
              </a:rPr>
              <a:t>elivers outcomes equal to in-person diabetes education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1295400"/>
            <a:ext cx="87630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altLang="en-US" sz="2000" dirty="0">
              <a:latin typeface="Arial"/>
              <a:cs typeface="Arial"/>
            </a:endParaRPr>
          </a:p>
          <a:p>
            <a:pPr>
              <a:defRPr/>
            </a:pPr>
            <a:r>
              <a:rPr lang="en-US" altLang="en-US" sz="2800" dirty="0" smtClean="0">
                <a:latin typeface="Arial"/>
                <a:cs typeface="Arial"/>
              </a:rPr>
              <a:t>Background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altLang="en-US" dirty="0" smtClean="0">
                <a:latin typeface="Arial"/>
                <a:cs typeface="Arial"/>
              </a:rPr>
              <a:t>5</a:t>
            </a:r>
            <a:r>
              <a:rPr lang="en-US" altLang="en-US" dirty="0">
                <a:latin typeface="Arial"/>
                <a:cs typeface="Arial"/>
              </a:rPr>
              <a:t> </a:t>
            </a:r>
            <a:r>
              <a:rPr lang="en-US" altLang="en-US" dirty="0" smtClean="0">
                <a:latin typeface="Arial"/>
                <a:cs typeface="Arial"/>
              </a:rPr>
              <a:t>years developing diabetes education and prevention tools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altLang="en-US" dirty="0" smtClean="0">
                <a:latin typeface="Arial"/>
                <a:cs typeface="Arial"/>
              </a:rPr>
              <a:t>HealthSlate tablet, A to Z Health patient education videos</a:t>
            </a:r>
          </a:p>
          <a:p>
            <a:pPr marL="800100" lvl="1" indent="-342900">
              <a:buFont typeface="Arial"/>
              <a:buChar char="•"/>
              <a:defRPr/>
            </a:pPr>
            <a:r>
              <a:rPr lang="en-US" altLang="en-US" sz="2000" dirty="0" smtClean="0">
                <a:latin typeface="Arial"/>
                <a:cs typeface="Arial"/>
              </a:rPr>
              <a:t>Used at &gt; 1,000 accredited diabetes education programs</a:t>
            </a:r>
          </a:p>
          <a:p>
            <a:pPr marL="342900" indent="-342900">
              <a:buFont typeface="Arial"/>
              <a:buChar char="•"/>
              <a:defRPr/>
            </a:pPr>
            <a:endParaRPr lang="en-US" altLang="en-US" sz="200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2606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Medicare Rules on DPP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165"/>
            <a:ext cx="8686800" cy="4389437"/>
          </a:xfrm>
        </p:spPr>
        <p:txBody>
          <a:bodyPr/>
          <a:lstStyle/>
          <a:p>
            <a:r>
              <a:rPr lang="en-US" dirty="0" smtClean="0"/>
              <a:t>Issues to Track</a:t>
            </a:r>
          </a:p>
          <a:p>
            <a:pPr lvl="1"/>
            <a:r>
              <a:rPr lang="en-US" dirty="0"/>
              <a:t>Do coaches need to have an NPI?</a:t>
            </a:r>
          </a:p>
          <a:p>
            <a:pPr lvl="1"/>
            <a:r>
              <a:rPr lang="en-US" dirty="0"/>
              <a:t>Degree to which reimbursement is based on </a:t>
            </a:r>
            <a:r>
              <a:rPr lang="en-US" dirty="0" smtClean="0"/>
              <a:t>outcomes</a:t>
            </a:r>
          </a:p>
          <a:p>
            <a:r>
              <a:rPr lang="en-US" dirty="0" smtClean="0"/>
              <a:t>We will offer webinar on final rules after CMS publishes</a:t>
            </a:r>
          </a:p>
          <a:p>
            <a:r>
              <a:rPr lang="en-US" dirty="0" smtClean="0"/>
              <a:t>CDC resources</a:t>
            </a:r>
          </a:p>
          <a:p>
            <a:pPr lvl="1"/>
            <a:r>
              <a:rPr lang="en-US" sz="1800" dirty="0"/>
              <a:t>https://</a:t>
            </a:r>
            <a:r>
              <a:rPr lang="en-US" sz="1800" dirty="0" err="1"/>
              <a:t>innovation.cms.gov</a:t>
            </a:r>
            <a:r>
              <a:rPr lang="en-US" sz="1800" dirty="0"/>
              <a:t>/initiatives/</a:t>
            </a:r>
            <a:r>
              <a:rPr lang="en-US" sz="1800" dirty="0" err="1"/>
              <a:t>medicare</a:t>
            </a:r>
            <a:r>
              <a:rPr lang="en-US" sz="1800" dirty="0"/>
              <a:t>-diabetes-prevention-program/</a:t>
            </a:r>
          </a:p>
          <a:p>
            <a:pPr lvl="1"/>
            <a:r>
              <a:rPr lang="en-US" sz="2000" dirty="0" smtClean="0"/>
              <a:t>https</a:t>
            </a:r>
            <a:r>
              <a:rPr lang="en-US" sz="2000" dirty="0"/>
              <a:t>://</a:t>
            </a:r>
            <a:r>
              <a:rPr lang="en-US" sz="2000" dirty="0" err="1"/>
              <a:t>innovation.cms.gov</a:t>
            </a:r>
            <a:r>
              <a:rPr lang="en-US" sz="2000" dirty="0"/>
              <a:t>/Files/slides/</a:t>
            </a:r>
            <a:r>
              <a:rPr lang="en-US" sz="2000" dirty="0" err="1"/>
              <a:t>mdpp</a:t>
            </a:r>
            <a:r>
              <a:rPr lang="en-US" sz="2000" dirty="0"/>
              <a:t>-overview-</a:t>
            </a:r>
            <a:r>
              <a:rPr lang="en-US" sz="2000" dirty="0" err="1"/>
              <a:t>slides.pdf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E29F8-3DCC-4FD4-8705-CACBB66DB635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7334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E29F8-3DCC-4FD4-8705-CACBB66DB635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  <p:pic>
        <p:nvPicPr>
          <p:cNvPr id="11" name="Content Placeholder 10" descr="Screen Shot 2016-10-13 at 8.03.34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2" t="16307" r="19088" b="13517"/>
          <a:stretch/>
        </p:blipFill>
        <p:spPr>
          <a:xfrm>
            <a:off x="914400" y="533400"/>
            <a:ext cx="7411008" cy="5562600"/>
          </a:xfr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093849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E29F8-3DCC-4FD4-8705-CACBB66DB635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  <p:pic>
        <p:nvPicPr>
          <p:cNvPr id="7" name="Content Placeholder 6" descr="Screen Shot 2016-10-13 at 8.24.00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6" t="13831" r="14887" b="17697"/>
          <a:stretch/>
        </p:blipFill>
        <p:spPr>
          <a:xfrm>
            <a:off x="914401" y="290591"/>
            <a:ext cx="7346564" cy="5424411"/>
          </a:xfrm>
          <a:ln>
            <a:solidFill>
              <a:srgbClr val="000000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1066800" y="5715002"/>
            <a:ext cx="701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Communicating with participants via app will GREATLY increases maintenance attainment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68576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143000"/>
          </a:xfrm>
        </p:spPr>
        <p:txBody>
          <a:bodyPr/>
          <a:lstStyle/>
          <a:p>
            <a:r>
              <a:rPr lang="en-US" dirty="0" smtClean="0"/>
              <a:t>Reimbursement: Commercial Insurers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payers expected to cover DPP by end of 2018</a:t>
            </a:r>
          </a:p>
          <a:p>
            <a:r>
              <a:rPr lang="en-US" dirty="0" smtClean="0"/>
              <a:t>We can help you obtain coverage with commercial plans</a:t>
            </a:r>
          </a:p>
          <a:p>
            <a:pPr lvl="1"/>
            <a:r>
              <a:rPr lang="en-US" dirty="0" smtClean="0"/>
              <a:t>Have secured coverage with major payers in </a:t>
            </a:r>
          </a:p>
          <a:p>
            <a:pPr lvl="2"/>
            <a:r>
              <a:rPr lang="en-US" dirty="0" smtClean="0"/>
              <a:t>California</a:t>
            </a:r>
          </a:p>
          <a:p>
            <a:pPr lvl="2"/>
            <a:r>
              <a:rPr lang="en-US" dirty="0" smtClean="0"/>
              <a:t>Florida</a:t>
            </a:r>
          </a:p>
          <a:p>
            <a:pPr lvl="2"/>
            <a:r>
              <a:rPr lang="en-US" dirty="0" smtClean="0"/>
              <a:t>Colorado</a:t>
            </a:r>
          </a:p>
          <a:p>
            <a:pPr lvl="1"/>
            <a:r>
              <a:rPr lang="en-US" dirty="0" smtClean="0"/>
              <a:t>Expect to have coverage with at least 2 of the big 4 </a:t>
            </a:r>
            <a:r>
              <a:rPr lang="en-US" u="sng" dirty="0" smtClean="0"/>
              <a:t>national</a:t>
            </a:r>
            <a:r>
              <a:rPr lang="en-US" dirty="0" smtClean="0"/>
              <a:t> carriers by mid-2017</a:t>
            </a:r>
          </a:p>
          <a:p>
            <a:r>
              <a:rPr lang="en-US" dirty="0" smtClean="0"/>
              <a:t>Reimbursement based on attendance and outcomes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E29F8-3DCC-4FD4-8705-CACBB66DB635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5630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Tentative HealthSlate Fee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4164"/>
            <a:ext cx="8686800" cy="4389437"/>
          </a:xfrm>
        </p:spPr>
        <p:txBody>
          <a:bodyPr/>
          <a:lstStyle/>
          <a:p>
            <a:r>
              <a:rPr lang="en-US" dirty="0" smtClean="0"/>
              <a:t>In-Person DPP fees </a:t>
            </a:r>
          </a:p>
          <a:p>
            <a:pPr lvl="1"/>
            <a:r>
              <a:rPr lang="en-US" dirty="0" smtClean="0"/>
              <a:t>Base fee of $30/participant for those who qualify as “Enrolled”</a:t>
            </a:r>
          </a:p>
          <a:p>
            <a:pPr lvl="2"/>
            <a:r>
              <a:rPr lang="en-US" b="1" u="sng" dirty="0" smtClean="0"/>
              <a:t>No charge for participants who do not make it to 4 sessions</a:t>
            </a:r>
          </a:p>
          <a:p>
            <a:pPr lvl="1"/>
            <a:r>
              <a:rPr lang="en-US" dirty="0" smtClean="0"/>
              <a:t>Startup </a:t>
            </a:r>
            <a:r>
              <a:rPr lang="en-US" dirty="0" smtClean="0"/>
              <a:t>costs</a:t>
            </a:r>
          </a:p>
          <a:p>
            <a:pPr lvl="2"/>
            <a:r>
              <a:rPr lang="en-US" dirty="0" smtClean="0"/>
              <a:t>$500 fee to train Program Coordinator and up to 3 Lifestyle Coaches on use of HealthSlate Platform, and</a:t>
            </a:r>
          </a:p>
          <a:p>
            <a:pPr lvl="2"/>
            <a:r>
              <a:rPr lang="en-US" dirty="0" smtClean="0"/>
              <a:t>Prepay for first 15 participants @ $30/participant = $450 (the cohort you need to run to obtain MDPP Preliminary Recognition)</a:t>
            </a:r>
          </a:p>
          <a:p>
            <a:pPr lvl="2"/>
            <a:r>
              <a:rPr lang="en-US" dirty="0" smtClean="0"/>
              <a:t>$950 total; likely available via grants</a:t>
            </a:r>
          </a:p>
          <a:p>
            <a:r>
              <a:rPr lang="en-US" dirty="0" smtClean="0"/>
              <a:t>Digital DPP fees depend on insurer reimbursement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24800" y="6127752"/>
            <a:ext cx="762000" cy="365125"/>
          </a:xfrm>
        </p:spPr>
        <p:txBody>
          <a:bodyPr/>
          <a:lstStyle/>
          <a:p>
            <a:pPr>
              <a:defRPr/>
            </a:pPr>
            <a:fld id="{54CE29F8-3DCC-4FD4-8705-CACBB66DB635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037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 &amp; A and 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389437"/>
          </a:xfrm>
        </p:spPr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To follow up with us on next steps and questions…</a:t>
            </a:r>
          </a:p>
          <a:p>
            <a:pPr lvl="1"/>
            <a:r>
              <a:rPr lang="en-US" sz="2800" dirty="0" smtClean="0"/>
              <a:t>Register at </a:t>
            </a:r>
            <a:r>
              <a:rPr lang="en-US" sz="2800" dirty="0" smtClean="0">
                <a:hlinkClick r:id="rId2"/>
              </a:rPr>
              <a:t>www.healthslate.com/dpp</a:t>
            </a:r>
            <a:r>
              <a:rPr lang="en-US" sz="2800" dirty="0" smtClean="0"/>
              <a:t>	</a:t>
            </a:r>
          </a:p>
          <a:p>
            <a:pPr marL="393700" lvl="1" indent="0">
              <a:buNone/>
            </a:pPr>
            <a:r>
              <a:rPr lang="en-US" sz="2800" dirty="0" smtClean="0"/>
              <a:t>Or</a:t>
            </a:r>
          </a:p>
          <a:p>
            <a:pPr lvl="1"/>
            <a:r>
              <a:rPr lang="en-US" sz="2800" dirty="0" smtClean="0"/>
              <a:t> Contact Us directly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u="sng" dirty="0" smtClean="0"/>
              <a:t>HealthSlate contact: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Pat Boyd: </a:t>
            </a:r>
            <a:r>
              <a:rPr lang="en-US" dirty="0" smtClean="0">
                <a:hlinkClick r:id="rId3"/>
              </a:rPr>
              <a:t>patrickboyd@healthslate.com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u="sng" dirty="0" smtClean="0"/>
              <a:t>ABC Diabetes contact: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Mike Freedman: </a:t>
            </a:r>
            <a:r>
              <a:rPr lang="en-US" dirty="0">
                <a:hlinkClick r:id="rId4"/>
              </a:rPr>
              <a:t>mike@</a:t>
            </a:r>
            <a:r>
              <a:rPr lang="en-US" dirty="0" smtClean="0">
                <a:hlinkClick r:id="rId4"/>
              </a:rPr>
              <a:t>abcdiabetes.com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E29F8-3DCC-4FD4-8705-CACBB66DB635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2549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143000"/>
          </a:xfrm>
        </p:spPr>
        <p:txBody>
          <a:bodyPr/>
          <a:lstStyle/>
          <a:p>
            <a:r>
              <a:rPr lang="en-US" dirty="0" smtClean="0"/>
              <a:t>The Changing DPP Landscape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63765"/>
            <a:ext cx="8458200" cy="4389437"/>
          </a:xfrm>
        </p:spPr>
        <p:txBody>
          <a:bodyPr/>
          <a:lstStyle/>
          <a:p>
            <a:r>
              <a:rPr lang="en-US" dirty="0" smtClean="0"/>
              <a:t>Medicare coverage begins January 1, 2018</a:t>
            </a:r>
          </a:p>
          <a:p>
            <a:pPr lvl="1"/>
            <a:r>
              <a:rPr lang="en-US" dirty="0" smtClean="0"/>
              <a:t>Will include both in-person and digital delivery</a:t>
            </a:r>
          </a:p>
          <a:p>
            <a:r>
              <a:rPr lang="en-US" dirty="0" smtClean="0"/>
              <a:t>Many commercial plans adding coverage before 2018</a:t>
            </a:r>
          </a:p>
          <a:p>
            <a:r>
              <a:rPr lang="en-US" dirty="0" smtClean="0"/>
              <a:t>Important to pilot your program SOON</a:t>
            </a:r>
          </a:p>
          <a:p>
            <a:pPr lvl="1"/>
            <a:r>
              <a:rPr lang="en-US" dirty="0" smtClean="0"/>
              <a:t>Other DPP providers entering market</a:t>
            </a:r>
          </a:p>
          <a:p>
            <a:pPr lvl="1"/>
            <a:r>
              <a:rPr lang="en-US" dirty="0" smtClean="0"/>
              <a:t>Medicare rules require 6 months’ outcomes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E29F8-3DCC-4FD4-8705-CACBB66DB635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0893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24800" y="6248402"/>
            <a:ext cx="762000" cy="365125"/>
          </a:xfrm>
        </p:spPr>
        <p:txBody>
          <a:bodyPr/>
          <a:lstStyle/>
          <a:p>
            <a:pPr>
              <a:defRPr/>
            </a:pPr>
            <a:fld id="{54CE29F8-3DCC-4FD4-8705-CACBB66DB635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914400"/>
            <a:ext cx="8763000" cy="666750"/>
          </a:xfrm>
        </p:spPr>
        <p:txBody>
          <a:bodyPr/>
          <a:lstStyle/>
          <a:p>
            <a:pPr marL="342900" indent="-342900">
              <a:defRPr/>
            </a:pPr>
            <a:r>
              <a:rPr lang="en-US" altLang="en-US" sz="3200" dirty="0" smtClean="0">
                <a:latin typeface="Arial"/>
                <a:cs typeface="Arial"/>
              </a:rPr>
              <a:t>Challenges for Coaches and Coordinators</a:t>
            </a:r>
            <a:endParaRPr lang="en-US" sz="32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04800" y="1828802"/>
            <a:ext cx="8686800" cy="4389437"/>
          </a:xfrm>
        </p:spPr>
        <p:txBody>
          <a:bodyPr/>
          <a:lstStyle/>
          <a:p>
            <a:r>
              <a:rPr lang="en-US" altLang="en-US" sz="2400" dirty="0" smtClean="0">
                <a:latin typeface="Arial"/>
                <a:cs typeface="Arial"/>
              </a:rPr>
              <a:t>Copying and distributing participant handouts</a:t>
            </a:r>
          </a:p>
          <a:p>
            <a:r>
              <a:rPr lang="en-US" altLang="en-US" sz="2400" dirty="0" smtClean="0">
                <a:latin typeface="Arial"/>
                <a:cs typeface="Arial"/>
              </a:rPr>
              <a:t>Entering data </a:t>
            </a:r>
            <a:r>
              <a:rPr lang="en-US" altLang="en-US" sz="2400" dirty="0">
                <a:latin typeface="Arial"/>
                <a:cs typeface="Arial"/>
              </a:rPr>
              <a:t>needed for </a:t>
            </a:r>
            <a:r>
              <a:rPr lang="en-US" altLang="en-US" sz="2400" dirty="0" smtClean="0">
                <a:latin typeface="Arial"/>
                <a:cs typeface="Arial"/>
              </a:rPr>
              <a:t>reporting</a:t>
            </a:r>
          </a:p>
          <a:p>
            <a:r>
              <a:rPr lang="en-US" altLang="en-US" sz="2400" dirty="0" smtClean="0">
                <a:latin typeface="Arial"/>
                <a:cs typeface="Arial"/>
              </a:rPr>
              <a:t>Scheduling </a:t>
            </a:r>
            <a:r>
              <a:rPr lang="en-US" altLang="en-US" sz="2400" dirty="0">
                <a:latin typeface="Arial"/>
                <a:cs typeface="Arial"/>
              </a:rPr>
              <a:t>and delivering make-up classes </a:t>
            </a:r>
            <a:endParaRPr lang="en-US" altLang="en-US" sz="2400" dirty="0" smtClean="0">
              <a:latin typeface="Arial"/>
              <a:cs typeface="Arial"/>
            </a:endParaRPr>
          </a:p>
          <a:p>
            <a:r>
              <a:rPr lang="en-US" altLang="en-US" sz="2400" dirty="0" smtClean="0">
                <a:latin typeface="Arial"/>
                <a:cs typeface="Arial"/>
              </a:rPr>
              <a:t>Monitoring </a:t>
            </a:r>
            <a:r>
              <a:rPr lang="en-US" altLang="en-US" sz="2400" dirty="0">
                <a:latin typeface="Arial"/>
                <a:cs typeface="Arial"/>
              </a:rPr>
              <a:t>and improving </a:t>
            </a:r>
            <a:r>
              <a:rPr lang="en-US" altLang="en-US" sz="2400" dirty="0" smtClean="0">
                <a:latin typeface="Arial"/>
                <a:cs typeface="Arial"/>
              </a:rPr>
              <a:t>program </a:t>
            </a:r>
          </a:p>
          <a:p>
            <a:r>
              <a:rPr lang="en-US" altLang="en-US" sz="2400" b="1" dirty="0" smtClean="0">
                <a:latin typeface="Arial"/>
                <a:cs typeface="Arial"/>
              </a:rPr>
              <a:t>Only half of participants </a:t>
            </a:r>
            <a:r>
              <a:rPr lang="en-US" altLang="en-US" sz="2400" b="1" dirty="0">
                <a:latin typeface="Arial"/>
                <a:cs typeface="Arial"/>
              </a:rPr>
              <a:t>r</a:t>
            </a:r>
            <a:r>
              <a:rPr lang="en-US" altLang="en-US" sz="2400" b="1" dirty="0" smtClean="0">
                <a:latin typeface="Arial"/>
                <a:cs typeface="Arial"/>
              </a:rPr>
              <a:t>each 5% weight loss, so proposed Medicare reimbursement is challenging</a:t>
            </a:r>
            <a:endParaRPr lang="en-US" altLang="en-US" sz="2400" b="1" dirty="0">
              <a:latin typeface="Arial"/>
              <a:cs typeface="Arial"/>
            </a:endParaRPr>
          </a:p>
          <a:p>
            <a:endParaRPr lang="en-US" altLang="en-US" sz="2400" dirty="0" smtClean="0">
              <a:latin typeface="Arial"/>
              <a:cs typeface="Arial"/>
            </a:endParaRPr>
          </a:p>
          <a:p>
            <a:pPr marL="668337" lvl="2" indent="0">
              <a:buNone/>
            </a:pPr>
            <a:r>
              <a:rPr lang="en-US" altLang="en-US" dirty="0" smtClean="0">
                <a:latin typeface="Arial"/>
                <a:cs typeface="Arial"/>
              </a:rPr>
              <a:t>		</a:t>
            </a:r>
            <a:endParaRPr lang="en-US" altLang="en-US" sz="2200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altLang="en-US" sz="2400" dirty="0" smtClean="0">
              <a:latin typeface="Arial"/>
              <a:cs typeface="Arial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228600" y="4957465"/>
            <a:ext cx="838200" cy="381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3400" y="4876800"/>
            <a:ext cx="8991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68337" lvl="2" indent="0">
              <a:buNone/>
            </a:pPr>
            <a:r>
              <a:rPr lang="en-US" altLang="en-US" sz="2800" dirty="0">
                <a:latin typeface="+mj-lt"/>
                <a:cs typeface="Arial"/>
              </a:rPr>
              <a:t>Scaling and operating at break-even very challenging</a:t>
            </a:r>
          </a:p>
        </p:txBody>
      </p:sp>
    </p:spTree>
    <p:extLst>
      <p:ext uri="{BB962C8B-B14F-4D97-AF65-F5344CB8AC3E}">
        <p14:creationId xmlns:p14="http://schemas.microsoft.com/office/powerpoint/2010/main" val="3141621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6631">
            <a:off x="5097463" y="2323125"/>
            <a:ext cx="3405699" cy="375195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4399">
            <a:off x="5458544" y="2422899"/>
            <a:ext cx="3405699" cy="375195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6631">
            <a:off x="5341028" y="2036499"/>
            <a:ext cx="3405699" cy="375195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4399">
            <a:off x="5306144" y="2270499"/>
            <a:ext cx="3405699" cy="375195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24800" y="6248402"/>
            <a:ext cx="762000" cy="365125"/>
          </a:xfrm>
        </p:spPr>
        <p:txBody>
          <a:bodyPr/>
          <a:lstStyle/>
          <a:p>
            <a:pPr>
              <a:defRPr/>
            </a:pPr>
            <a:fld id="{54CE29F8-3DCC-4FD4-8705-CACBB66DB635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914400"/>
            <a:ext cx="8229600" cy="666750"/>
          </a:xfrm>
        </p:spPr>
        <p:txBody>
          <a:bodyPr/>
          <a:lstStyle/>
          <a:p>
            <a:pPr marL="342900" indent="-342900">
              <a:defRPr/>
            </a:pPr>
            <a:r>
              <a:rPr lang="en-US" altLang="en-US" sz="3200" dirty="0">
                <a:latin typeface="Arial"/>
                <a:cs typeface="Arial"/>
              </a:rPr>
              <a:t>Challenges for Participants</a:t>
            </a:r>
            <a:endParaRPr lang="en-US" sz="32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52400" y="1858965"/>
            <a:ext cx="5105400" cy="4389437"/>
          </a:xfrm>
        </p:spPr>
        <p:txBody>
          <a:bodyPr/>
          <a:lstStyle/>
          <a:p>
            <a:r>
              <a:rPr lang="en-US" altLang="en-US" sz="2400" dirty="0">
                <a:latin typeface="Arial"/>
                <a:cs typeface="Arial"/>
              </a:rPr>
              <a:t>Paper trackers are cumbersome</a:t>
            </a:r>
          </a:p>
          <a:p>
            <a:endParaRPr lang="en-US" altLang="en-US" sz="2400" dirty="0">
              <a:latin typeface="Arial"/>
              <a:cs typeface="Arial"/>
            </a:endParaRPr>
          </a:p>
          <a:p>
            <a:r>
              <a:rPr lang="en-US" altLang="en-US" sz="2400" dirty="0">
                <a:latin typeface="Arial"/>
                <a:cs typeface="Arial"/>
              </a:rPr>
              <a:t>Staying on track long term requires ongoing support</a:t>
            </a:r>
          </a:p>
          <a:p>
            <a:endParaRPr lang="en-US" altLang="en-US" sz="2400" dirty="0">
              <a:latin typeface="Arial"/>
              <a:cs typeface="Arial"/>
            </a:endParaRPr>
          </a:p>
          <a:p>
            <a:r>
              <a:rPr lang="en-US" altLang="en-US" sz="2400" dirty="0">
                <a:latin typeface="Arial"/>
                <a:cs typeface="Arial"/>
              </a:rPr>
              <a:t>Committing to all sessions in-person difficult for many people</a:t>
            </a:r>
          </a:p>
          <a:p>
            <a:endParaRPr lang="en-US" altLang="en-US" sz="2800" dirty="0"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1" y="1981200"/>
            <a:ext cx="3405699" cy="375195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99159">
            <a:off x="3479325" y="4476362"/>
            <a:ext cx="3395479" cy="339547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8161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01000" y="6248402"/>
            <a:ext cx="762000" cy="365125"/>
          </a:xfrm>
        </p:spPr>
        <p:txBody>
          <a:bodyPr/>
          <a:lstStyle/>
          <a:p>
            <a:pPr>
              <a:defRPr/>
            </a:pPr>
            <a:fld id="{54CE29F8-3DCC-4FD4-8705-CACBB66DB63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1466850"/>
            <a:ext cx="8229600" cy="666750"/>
          </a:xfrm>
        </p:spPr>
        <p:txBody>
          <a:bodyPr/>
          <a:lstStyle/>
          <a:p>
            <a:r>
              <a:rPr lang="en-US" dirty="0" smtClean="0">
                <a:cs typeface="Arial"/>
              </a:rPr>
              <a:t>We Address These Challenges</a:t>
            </a:r>
            <a:r>
              <a:rPr lang="en-US" dirty="0">
                <a:cs typeface="Arial"/>
              </a:rPr>
              <a:t/>
            </a:r>
            <a:br>
              <a:rPr lang="en-US" dirty="0">
                <a:cs typeface="Arial"/>
              </a:rPr>
            </a:b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295400"/>
            <a:ext cx="8610600" cy="3176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sz="2800" dirty="0" smtClean="0">
              <a:latin typeface="+mj-lt"/>
              <a:cs typeface="Arial"/>
            </a:endParaRPr>
          </a:p>
          <a:p>
            <a:pPr marL="285750" indent="-285750">
              <a:lnSpc>
                <a:spcPct val="140000"/>
              </a:lnSpc>
              <a:buFont typeface="Arial"/>
              <a:buChar char="•"/>
              <a:defRPr/>
            </a:pPr>
            <a:r>
              <a:rPr lang="en-US" sz="2800" dirty="0" smtClean="0">
                <a:latin typeface="+mj-lt"/>
                <a:cs typeface="Arial"/>
              </a:rPr>
              <a:t>Tools to make in-person DPP more efficient, effective</a:t>
            </a:r>
          </a:p>
          <a:p>
            <a:pPr marL="285750" indent="-285750">
              <a:lnSpc>
                <a:spcPct val="140000"/>
              </a:lnSpc>
              <a:buFont typeface="Arial"/>
              <a:buChar char="•"/>
              <a:defRPr/>
            </a:pPr>
            <a:r>
              <a:rPr lang="en-US" sz="2800" dirty="0" smtClean="0">
                <a:latin typeface="+mj-lt"/>
                <a:cs typeface="Arial"/>
              </a:rPr>
              <a:t>100% Digital DPP for those who can’t attend in-person</a:t>
            </a:r>
          </a:p>
          <a:p>
            <a:pPr marL="742950" lvl="1" indent="-285750">
              <a:lnSpc>
                <a:spcPct val="110000"/>
              </a:lnSpc>
              <a:buFont typeface="Arial"/>
              <a:buChar char="•"/>
              <a:defRPr/>
            </a:pPr>
            <a:r>
              <a:rPr lang="en-US" sz="2800" dirty="0" smtClean="0">
                <a:latin typeface="+mj-lt"/>
                <a:cs typeface="Arial"/>
              </a:rPr>
              <a:t>This is about 50% of all participants</a:t>
            </a:r>
          </a:p>
          <a:p>
            <a:pPr marL="285750" indent="-285750">
              <a:lnSpc>
                <a:spcPct val="140000"/>
              </a:lnSpc>
              <a:buFont typeface="Arial"/>
              <a:buChar char="•"/>
              <a:defRPr/>
            </a:pPr>
            <a:r>
              <a:rPr lang="en-US" sz="2800" dirty="0" smtClean="0">
                <a:latin typeface="+mj-lt"/>
                <a:cs typeface="Arial"/>
              </a:rPr>
              <a:t>You retain control of patient relationship and brand</a:t>
            </a:r>
          </a:p>
          <a:p>
            <a:pPr marL="285750" indent="-285750">
              <a:buFont typeface="Arial"/>
              <a:buChar char="•"/>
              <a:defRPr/>
            </a:pPr>
            <a:endParaRPr lang="en-US" dirty="0" smtClean="0">
              <a:latin typeface="+mj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683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24800" y="6172202"/>
            <a:ext cx="762000" cy="365125"/>
          </a:xfrm>
        </p:spPr>
        <p:txBody>
          <a:bodyPr/>
          <a:lstStyle/>
          <a:p>
            <a:pPr>
              <a:defRPr/>
            </a:pPr>
            <a:fld id="{54CE29F8-3DCC-4FD4-8705-CACBB66DB63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914400"/>
            <a:ext cx="8229600" cy="666750"/>
          </a:xfrm>
        </p:spPr>
        <p:txBody>
          <a:bodyPr/>
          <a:lstStyle/>
          <a:p>
            <a:pPr marL="342900" indent="-342900">
              <a:defRPr/>
            </a:pPr>
            <a:r>
              <a:rPr lang="en-US" sz="3600" dirty="0" smtClean="0"/>
              <a:t>The HealthSlate Platform for In-Person DPPs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107463" y="1676402"/>
            <a:ext cx="9036538" cy="6309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en-US" altLang="en-US" sz="2800" dirty="0">
                <a:latin typeface="Arial"/>
                <a:cs typeface="Arial"/>
              </a:rPr>
              <a:t>I</a:t>
            </a:r>
            <a:r>
              <a:rPr lang="en-US" altLang="en-US" sz="2800" dirty="0" smtClean="0">
                <a:latin typeface="Arial"/>
                <a:cs typeface="Arial"/>
              </a:rPr>
              <a:t>n-person DPPs use elements of digital DPP to </a:t>
            </a:r>
          </a:p>
          <a:p>
            <a:pPr marL="800100" lvl="1" indent="-342900">
              <a:buFont typeface="Arial"/>
              <a:buChar char="•"/>
              <a:defRPr/>
            </a:pPr>
            <a:r>
              <a:rPr lang="en-US" altLang="en-US" dirty="0" smtClean="0">
                <a:latin typeface="Arial"/>
                <a:cs typeface="Arial"/>
              </a:rPr>
              <a:t>Recruit more participants</a:t>
            </a:r>
          </a:p>
          <a:p>
            <a:pPr marL="800100" lvl="1" indent="-342900">
              <a:buFont typeface="Arial"/>
              <a:buChar char="•"/>
              <a:defRPr/>
            </a:pPr>
            <a:r>
              <a:rPr lang="en-US" altLang="en-US" dirty="0" smtClean="0">
                <a:latin typeface="Arial"/>
                <a:cs typeface="Arial"/>
              </a:rPr>
              <a:t>Increase number of groups each coach can support </a:t>
            </a:r>
          </a:p>
          <a:p>
            <a:pPr marL="800100" lvl="1" indent="-342900">
              <a:buFont typeface="Arial"/>
              <a:buChar char="•"/>
              <a:defRPr/>
            </a:pPr>
            <a:r>
              <a:rPr lang="en-US" altLang="en-US" dirty="0" smtClean="0">
                <a:latin typeface="Arial"/>
                <a:cs typeface="Arial"/>
              </a:rPr>
              <a:t>Make DPP more effective long term for participants</a:t>
            </a:r>
          </a:p>
          <a:p>
            <a:pPr marL="800100" lvl="1" indent="-342900">
              <a:buFont typeface="Arial"/>
              <a:buChar char="•"/>
              <a:defRPr/>
            </a:pPr>
            <a:r>
              <a:rPr lang="en-US" altLang="en-US" dirty="0" smtClean="0">
                <a:latin typeface="Arial"/>
                <a:cs typeface="Arial"/>
              </a:rPr>
              <a:t>Collect “clean” data for CDC reporting</a:t>
            </a:r>
          </a:p>
          <a:p>
            <a:pPr lvl="1">
              <a:defRPr/>
            </a:pPr>
            <a:endParaRPr lang="en-US" altLang="en-US" sz="2800" dirty="0" smtClean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en-US" altLang="en-US" sz="2800" dirty="0" smtClean="0">
                <a:latin typeface="Arial"/>
                <a:cs typeface="Arial"/>
              </a:rPr>
              <a:t>Platform Components</a:t>
            </a:r>
            <a:endParaRPr lang="en-US" altLang="en-US" dirty="0" smtClean="0">
              <a:latin typeface="Arial"/>
              <a:cs typeface="Arial"/>
            </a:endParaRPr>
          </a:p>
          <a:p>
            <a:pPr marL="800100" lvl="1" indent="-342900">
              <a:buFont typeface="Arial"/>
              <a:buChar char="•"/>
              <a:defRPr/>
            </a:pPr>
            <a:r>
              <a:rPr lang="en-US" altLang="en-US" dirty="0" smtClean="0">
                <a:latin typeface="Arial"/>
                <a:cs typeface="Arial"/>
              </a:rPr>
              <a:t>Participant App </a:t>
            </a:r>
            <a:endParaRPr lang="en-US" altLang="en-US" dirty="0">
              <a:latin typeface="Arial"/>
              <a:cs typeface="Arial"/>
            </a:endParaRPr>
          </a:p>
          <a:p>
            <a:pPr marL="1257300" lvl="2" indent="-342900">
              <a:buFont typeface="Arial"/>
              <a:buChar char="•"/>
              <a:defRPr/>
            </a:pPr>
            <a:r>
              <a:rPr lang="en-US" altLang="en-US" sz="2000" dirty="0" smtClean="0">
                <a:latin typeface="Arial"/>
                <a:cs typeface="Arial"/>
              </a:rPr>
              <a:t>Logging via app instead of paper tracker</a:t>
            </a:r>
          </a:p>
          <a:p>
            <a:pPr marL="1257300" lvl="2" indent="-342900">
              <a:buFont typeface="Arial"/>
              <a:buChar char="•"/>
              <a:defRPr/>
            </a:pPr>
            <a:r>
              <a:rPr lang="en-US" altLang="en-US" sz="2000" dirty="0" smtClean="0">
                <a:latin typeface="Arial"/>
                <a:cs typeface="Arial"/>
              </a:rPr>
              <a:t>Digital version of Prevent T2 curriculum</a:t>
            </a:r>
          </a:p>
          <a:p>
            <a:pPr marL="1257300" lvl="2" indent="-342900">
              <a:buFont typeface="Arial"/>
              <a:buChar char="•"/>
              <a:defRPr/>
            </a:pPr>
            <a:r>
              <a:rPr lang="en-US" altLang="en-US" sz="2000" dirty="0" smtClean="0">
                <a:latin typeface="Arial"/>
                <a:cs typeface="Arial"/>
              </a:rPr>
              <a:t>App is </a:t>
            </a:r>
            <a:r>
              <a:rPr lang="en-US" altLang="en-US" sz="2000" u="sng" dirty="0" smtClean="0">
                <a:latin typeface="Arial"/>
                <a:cs typeface="Arial"/>
              </a:rPr>
              <a:t>optional</a:t>
            </a:r>
            <a:r>
              <a:rPr lang="en-US" altLang="en-US" sz="2000" dirty="0" smtClean="0">
                <a:latin typeface="Arial"/>
                <a:cs typeface="Arial"/>
              </a:rPr>
              <a:t>; paper tracker still can be used</a:t>
            </a:r>
          </a:p>
          <a:p>
            <a:pPr marL="800100" lvl="1" indent="-342900">
              <a:buFont typeface="Arial"/>
              <a:buChar char="•"/>
              <a:defRPr/>
            </a:pPr>
            <a:r>
              <a:rPr lang="en-US" altLang="en-US" dirty="0" smtClean="0">
                <a:latin typeface="Arial"/>
                <a:cs typeface="Arial"/>
              </a:rPr>
              <a:t>Web-based tools for Program Coordinators and Coaches</a:t>
            </a:r>
          </a:p>
          <a:p>
            <a:pPr lvl="1">
              <a:defRPr/>
            </a:pPr>
            <a:endParaRPr lang="en-US" altLang="en-US" dirty="0">
              <a:latin typeface="Arial"/>
              <a:cs typeface="Arial"/>
            </a:endParaRPr>
          </a:p>
          <a:p>
            <a:pPr marL="1257300" lvl="2" indent="-342900">
              <a:buFont typeface="Arial"/>
              <a:buChar char="•"/>
              <a:defRPr/>
            </a:pPr>
            <a:endParaRPr lang="en-US" altLang="en-US" dirty="0" smtClean="0">
              <a:latin typeface="Arial"/>
              <a:cs typeface="Arial"/>
            </a:endParaRPr>
          </a:p>
          <a:p>
            <a:pPr>
              <a:defRPr/>
            </a:pPr>
            <a:endParaRPr lang="en-US" altLang="en-US" sz="2800" dirty="0" smtClean="0">
              <a:latin typeface="Arial"/>
              <a:cs typeface="Arial"/>
            </a:endParaRPr>
          </a:p>
          <a:p>
            <a:pPr lvl="1">
              <a:defRPr/>
            </a:pPr>
            <a:endParaRPr lang="en-US" altLang="en-US"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197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E29F8-3DCC-4FD4-8705-CACBB66DB635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1600" y="838200"/>
            <a:ext cx="114300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013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79482a7551207cee0fd98a9febdde783aa63c53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HealthSlate_PPT_template (1)</Template>
  <TotalTime>50917</TotalTime>
  <Words>993</Words>
  <Application>Microsoft Macintosh PowerPoint</Application>
  <PresentationFormat>On-screen Show (4:3)</PresentationFormat>
  <Paragraphs>195</Paragraphs>
  <Slides>35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Flow</vt:lpstr>
      <vt:lpstr>PowerPoint Presentation</vt:lpstr>
      <vt:lpstr>Agenda</vt:lpstr>
      <vt:lpstr>About HealthSlate</vt:lpstr>
      <vt:lpstr>The Changing DPP Landscape</vt:lpstr>
      <vt:lpstr>Challenges for Coaches and Coordinators</vt:lpstr>
      <vt:lpstr>Challenges for Participants</vt:lpstr>
      <vt:lpstr>We Address These Challenges </vt:lpstr>
      <vt:lpstr>The HealthSlate Platform for In-Person DPPs</vt:lpstr>
      <vt:lpstr>PowerPoint Presentation</vt:lpstr>
      <vt:lpstr>PowerPoint Presentation</vt:lpstr>
      <vt:lpstr>PowerPoint Presentation</vt:lpstr>
      <vt:lpstr>Interactive Prevent T2 Curriculum</vt:lpstr>
      <vt:lpstr>App-based logging</vt:lpstr>
      <vt:lpstr>App-based Food logging</vt:lpstr>
      <vt:lpstr>App-based Weight and Activity Logging </vt:lpstr>
      <vt:lpstr>PowerPoint Presentation</vt:lpstr>
      <vt:lpstr>Support in App from Coach and Group</vt:lpstr>
      <vt:lpstr>PowerPoint Presentation</vt:lpstr>
      <vt:lpstr>Quickly View and Manage All Cohorts</vt:lpstr>
      <vt:lpstr>Web-Based Tools for Scheduling Sessions</vt:lpstr>
      <vt:lpstr>Web-Based Tools for Scheduling Sessions</vt:lpstr>
      <vt:lpstr>Web-Based Tools for Running Sessions</vt:lpstr>
      <vt:lpstr>Web-Based Tools for Running Sessions</vt:lpstr>
      <vt:lpstr>PowerPoint Presentation</vt:lpstr>
      <vt:lpstr>PowerPoint Presentation</vt:lpstr>
      <vt:lpstr>Options for Launching Your DPP</vt:lpstr>
      <vt:lpstr>Reimbursement and Fees</vt:lpstr>
      <vt:lpstr>Reimbursement: Grants and Public Employees</vt:lpstr>
      <vt:lpstr>Medicare Rules on DPP</vt:lpstr>
      <vt:lpstr>Medicare Rules on DPP</vt:lpstr>
      <vt:lpstr>PowerPoint Presentation</vt:lpstr>
      <vt:lpstr>PowerPoint Presentation</vt:lpstr>
      <vt:lpstr>Reimbursement: Commercial Insurers</vt:lpstr>
      <vt:lpstr>Tentative HealthSlate Fee Structure</vt:lpstr>
      <vt:lpstr>Q &amp; A and Next Steps</vt:lpstr>
    </vt:vector>
  </TitlesOfParts>
  <Company>&amp;蓵쫤卌䐸뿿턀Ā䀀蓶⊌뿿턔뿿턀)ˬ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Sheeran</dc:creator>
  <cp:lastModifiedBy>Dan Sheeran</cp:lastModifiedBy>
  <cp:revision>246</cp:revision>
  <cp:lastPrinted>2016-10-27T13:04:57Z</cp:lastPrinted>
  <dcterms:created xsi:type="dcterms:W3CDTF">2014-12-18T18:05:28Z</dcterms:created>
  <dcterms:modified xsi:type="dcterms:W3CDTF">2016-11-07T16:24:02Z</dcterms:modified>
</cp:coreProperties>
</file>